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8661400" cy="4673600"/>
  <p:notesSz cx="8661400" cy="4673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37270" y="16759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64978" y="649565"/>
            <a:ext cx="248412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12124" y="2673587"/>
            <a:ext cx="62865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78" y="16759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3070" y="1074928"/>
            <a:ext cx="3767709" cy="3084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460621" y="1074928"/>
            <a:ext cx="3767709" cy="3084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37270" y="16759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928" y="649565"/>
            <a:ext cx="2435225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6344" y="1726956"/>
            <a:ext cx="8108710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44876" y="4346448"/>
            <a:ext cx="2771648" cy="233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33070" y="4346448"/>
            <a:ext cx="1992122" cy="233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36208" y="4346448"/>
            <a:ext cx="1992122" cy="233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3" y="18297"/>
            <a:ext cx="8641080" cy="4643755"/>
            <a:chOff x="9143" y="18297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" y="18297"/>
              <a:ext cx="8641071" cy="464361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6890" y="332229"/>
              <a:ext cx="2005556" cy="200557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125243" y="2790947"/>
            <a:ext cx="6503034" cy="112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5400" spc="-20" b="1">
                <a:solidFill>
                  <a:srgbClr val="FFFFFF"/>
                </a:solidFill>
                <a:latin typeface="Verdana"/>
                <a:cs typeface="Verdana"/>
              </a:rPr>
              <a:t>MALI</a:t>
            </a:r>
            <a:endParaRPr sz="5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1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55696" y="4504654"/>
            <a:ext cx="91757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MORTEN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RUUD/NMS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78" y="16759"/>
            <a:ext cx="8601710" cy="4645660"/>
            <a:chOff x="10678" y="16759"/>
            <a:chExt cx="86017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0678" y="16759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7706" y="16759"/>
              <a:ext cx="5614410" cy="46429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4987" y="649565"/>
            <a:ext cx="249237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Kampen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mot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kjønnslemlesting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gitt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svært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gode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resultat.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84987" y="2006330"/>
            <a:ext cx="218567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Innsatsen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held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fram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stadig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landsbyar.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993749" y="4508290"/>
            <a:ext cx="5289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78" y="16759"/>
            <a:ext cx="8639810" cy="4645660"/>
            <a:chOff x="10678" y="16759"/>
            <a:chExt cx="86398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0678" y="16759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0115" y="16761"/>
              <a:ext cx="5640110" cy="46451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557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Det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blir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produsert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radioprogram</a:t>
            </a:r>
          </a:p>
          <a:p>
            <a:pPr marL="115570">
              <a:lnSpc>
                <a:spcPct val="100000"/>
              </a:lnSpc>
              <a:spcBef>
                <a:spcPts val="5"/>
              </a:spcBef>
            </a:pPr>
            <a:r>
              <a:rPr dirty="0"/>
              <a:t>på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10"/>
              <a:t>fulani.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84987" y="2006077"/>
            <a:ext cx="2078355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923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Programma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formidlar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både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kristen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tru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undervising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tema.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016240" y="4493305"/>
            <a:ext cx="5289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37270" y="16759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4978" y="649565"/>
            <a:ext cx="2436495" cy="636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Alfabetisering</a:t>
            </a:r>
            <a:r>
              <a:rPr dirty="0" spc="60">
                <a:latin typeface="Times New Roman"/>
                <a:cs typeface="Times New Roman"/>
              </a:rPr>
              <a:t> </a:t>
            </a:r>
            <a:r>
              <a:rPr dirty="0" spc="-25"/>
              <a:t>er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viktig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spc="-10"/>
              <a:t>utvikling.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64978" y="1396528"/>
            <a:ext cx="229616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6291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Metoden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«Use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dirty="0" sz="20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Talents»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tatt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bruk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stort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hell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fleire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deler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arbeidet.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" y="16761"/>
            <a:ext cx="5628126" cy="46451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152334" y="4493301"/>
            <a:ext cx="14097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ESPEN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SCHIAGER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TOPLAND/NMS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4978" y="649565"/>
            <a:ext cx="2274570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Konflikter</a:t>
            </a:r>
            <a:r>
              <a:rPr dirty="0" spc="114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14">
                <a:latin typeface="Times New Roman"/>
                <a:cs typeface="Times New Roman"/>
              </a:rPr>
              <a:t> </a:t>
            </a:r>
            <a:r>
              <a:rPr dirty="0" spc="-25"/>
              <a:t>uro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har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ført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/>
              <a:t>til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20"/>
              <a:t>mange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 spc="-10"/>
              <a:t>internflyktningar</a:t>
            </a:r>
            <a:r>
              <a:rPr dirty="0" spc="50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landet.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8" y="18297"/>
            <a:ext cx="5626610" cy="46436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63332" y="4496874"/>
            <a:ext cx="1207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ELSE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STORAAS</a:t>
            </a:r>
            <a:r>
              <a:rPr dirty="0" sz="6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VATNE/NMS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" y="16761"/>
            <a:ext cx="5628126" cy="46451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4978" y="649565"/>
            <a:ext cx="2308225" cy="18554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Diakoniarbeidet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gir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hjelp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 spc="-10"/>
              <a:t>støtte</a:t>
            </a:r>
          </a:p>
          <a:p>
            <a:pPr marL="12700" marR="220979">
              <a:lnSpc>
                <a:spcPct val="100000"/>
              </a:lnSpc>
              <a:spcBef>
                <a:spcPts val="5"/>
              </a:spcBef>
            </a:pPr>
            <a:r>
              <a:rPr dirty="0"/>
              <a:t>-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blant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20"/>
              <a:t>anna</a:t>
            </a:r>
            <a:r>
              <a:rPr dirty="0" spc="500">
                <a:latin typeface="Times New Roman"/>
                <a:cs typeface="Times New Roman"/>
              </a:rPr>
              <a:t> </a:t>
            </a:r>
            <a:r>
              <a:rPr dirty="0"/>
              <a:t>ved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å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10"/>
              <a:t>byggje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vaskestasjonar</a:t>
            </a:r>
            <a:r>
              <a:rPr dirty="0" spc="35">
                <a:latin typeface="Times New Roman"/>
                <a:cs typeface="Times New Roman"/>
              </a:rPr>
              <a:t> </a:t>
            </a:r>
            <a:r>
              <a:rPr dirty="0" spc="-50"/>
              <a:t>i</a:t>
            </a:r>
            <a:r>
              <a:rPr dirty="0" spc="-50">
                <a:latin typeface="Times New Roman"/>
                <a:cs typeface="Times New Roman"/>
              </a:rPr>
              <a:t> </a:t>
            </a:r>
            <a:r>
              <a:rPr dirty="0" spc="-10"/>
              <a:t>flyktningleirane.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62862" y="4498831"/>
            <a:ext cx="103631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STINA</a:t>
            </a:r>
            <a:r>
              <a:rPr dirty="0" sz="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NEERGÅRD/NMS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678" y="16759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1178" y="230128"/>
            <a:ext cx="612636" cy="6111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3778" y="1394940"/>
            <a:ext cx="7322184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Finn</a:t>
            </a:r>
            <a:r>
              <a:rPr dirty="0" sz="28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historiar,</a:t>
            </a:r>
            <a:r>
              <a:rPr dirty="0" sz="2800" spc="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blogg</a:t>
            </a:r>
            <a:r>
              <a:rPr dirty="0" sz="28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8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meir</a:t>
            </a:r>
            <a:r>
              <a:rPr dirty="0" sz="28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informasjon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2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kyrkjelyden</a:t>
            </a:r>
            <a:r>
              <a:rPr dirty="0" sz="28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misjonsprosjekt</a:t>
            </a:r>
            <a:r>
              <a:rPr dirty="0" sz="28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her: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034" y="1054873"/>
            <a:ext cx="29146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NMS</a:t>
            </a:r>
            <a:r>
              <a:rPr dirty="0" sz="2600" spc="229">
                <a:latin typeface="Times New Roman"/>
                <a:cs typeface="Times New Roman"/>
              </a:rPr>
              <a:t> </a:t>
            </a:r>
            <a:r>
              <a:rPr dirty="0" sz="2600"/>
              <a:t>sin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/>
              <a:t>visjon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 spc="-25"/>
              <a:t>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95"/>
              </a:spcBef>
            </a:pPr>
            <a:r>
              <a:rPr dirty="0"/>
              <a:t>EI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LEVANDE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/>
              <a:t>KYRKJE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HEILE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JORDA</a:t>
            </a:r>
          </a:p>
          <a:p>
            <a:pPr algn="ctr" marL="4445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3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bidreg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9189" y="3648448"/>
            <a:ext cx="611125" cy="61112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520442" y="3651498"/>
            <a:ext cx="2818130" cy="658495"/>
            <a:chOff x="3520442" y="3651498"/>
            <a:chExt cx="2818130" cy="6584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42" y="3651498"/>
              <a:ext cx="1050026" cy="6583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5025" y="3651498"/>
              <a:ext cx="1050026" cy="6583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92" y="3651498"/>
              <a:ext cx="1049972" cy="658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78" y="16759"/>
            <a:ext cx="8639810" cy="4645660"/>
            <a:chOff x="10678" y="16759"/>
            <a:chExt cx="86398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0678" y="16759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9679" y="16761"/>
              <a:ext cx="4320535" cy="464514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65978" y="1333523"/>
            <a:ext cx="3013075" cy="18535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862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SAMAN</a:t>
            </a:r>
            <a:endParaRPr sz="4000">
              <a:latin typeface="Verdana"/>
              <a:cs typeface="Verdana"/>
            </a:endParaRPr>
          </a:p>
          <a:p>
            <a:pPr marL="147955">
              <a:lnSpc>
                <a:spcPct val="100000"/>
              </a:lnSpc>
            </a:pPr>
            <a:r>
              <a:rPr dirty="0" sz="4000" spc="-10" b="1" i="1">
                <a:solidFill>
                  <a:srgbClr val="FFFFFF"/>
                </a:solidFill>
                <a:latin typeface="Verdana"/>
                <a:cs typeface="Verdana"/>
              </a:rPr>
              <a:t>forandrar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VERDA!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3" y="18297"/>
            <a:ext cx="8641080" cy="4643755"/>
            <a:chOff x="9143" y="18297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" y="18297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068322" y="2782060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5">
                  <a:moveTo>
                    <a:pt x="131044" y="0"/>
                  </a:moveTo>
                  <a:lnTo>
                    <a:pt x="80032" y="10297"/>
                  </a:lnTo>
                  <a:lnTo>
                    <a:pt x="38378" y="38383"/>
                  </a:lnTo>
                  <a:lnTo>
                    <a:pt x="10296" y="80045"/>
                  </a:lnTo>
                  <a:lnTo>
                    <a:pt x="0" y="131071"/>
                  </a:lnTo>
                  <a:lnTo>
                    <a:pt x="10296" y="182083"/>
                  </a:lnTo>
                  <a:lnTo>
                    <a:pt x="38378" y="223736"/>
                  </a:lnTo>
                  <a:lnTo>
                    <a:pt x="80032" y="251818"/>
                  </a:lnTo>
                  <a:lnTo>
                    <a:pt x="131044" y="262115"/>
                  </a:lnTo>
                  <a:lnTo>
                    <a:pt x="182069" y="251818"/>
                  </a:lnTo>
                  <a:lnTo>
                    <a:pt x="223731" y="223736"/>
                  </a:lnTo>
                  <a:lnTo>
                    <a:pt x="251817" y="182083"/>
                  </a:lnTo>
                  <a:lnTo>
                    <a:pt x="262115" y="131071"/>
                  </a:lnTo>
                  <a:lnTo>
                    <a:pt x="251817" y="80045"/>
                  </a:lnTo>
                  <a:lnTo>
                    <a:pt x="223731" y="38383"/>
                  </a:lnTo>
                  <a:lnTo>
                    <a:pt x="182069" y="10297"/>
                  </a:lnTo>
                  <a:lnTo>
                    <a:pt x="131044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068322" y="2782060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5">
                  <a:moveTo>
                    <a:pt x="0" y="131071"/>
                  </a:moveTo>
                  <a:lnTo>
                    <a:pt x="10296" y="80045"/>
                  </a:lnTo>
                  <a:lnTo>
                    <a:pt x="38378" y="38383"/>
                  </a:lnTo>
                  <a:lnTo>
                    <a:pt x="80032" y="10297"/>
                  </a:lnTo>
                  <a:lnTo>
                    <a:pt x="131044" y="0"/>
                  </a:lnTo>
                  <a:lnTo>
                    <a:pt x="182069" y="10297"/>
                  </a:lnTo>
                  <a:lnTo>
                    <a:pt x="223731" y="38383"/>
                  </a:lnTo>
                  <a:lnTo>
                    <a:pt x="251817" y="80045"/>
                  </a:lnTo>
                  <a:lnTo>
                    <a:pt x="262115" y="131071"/>
                  </a:lnTo>
                  <a:lnTo>
                    <a:pt x="251817" y="182083"/>
                  </a:lnTo>
                  <a:lnTo>
                    <a:pt x="223731" y="223736"/>
                  </a:lnTo>
                  <a:lnTo>
                    <a:pt x="182069" y="251818"/>
                  </a:lnTo>
                  <a:lnTo>
                    <a:pt x="131044" y="262115"/>
                  </a:lnTo>
                  <a:lnTo>
                    <a:pt x="80032" y="251818"/>
                  </a:lnTo>
                  <a:lnTo>
                    <a:pt x="38378" y="223736"/>
                  </a:lnTo>
                  <a:lnTo>
                    <a:pt x="10296" y="182083"/>
                  </a:lnTo>
                  <a:lnTo>
                    <a:pt x="0" y="13107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9234" y="2588713"/>
            <a:ext cx="15024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>
                <a:latin typeface="Verdana"/>
                <a:cs typeface="Verdana"/>
              </a:rPr>
              <a:t>MALI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1178" y="233173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" y="21340"/>
            <a:ext cx="3087608" cy="46451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9068" y="934426"/>
            <a:ext cx="3094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Verdana"/>
                <a:cs typeface="Verdana"/>
              </a:rPr>
              <a:t>DETTE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ER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VI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MED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25" b="1">
                <a:latin typeface="Verdana"/>
                <a:cs typeface="Verdana"/>
              </a:rPr>
              <a:t>PÅ: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409068" y="1239835"/>
            <a:ext cx="4585970" cy="209867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Kyrkjelydsbygging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blant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fulaniar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Bibelomsetting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fulani</a:t>
            </a:r>
            <a:endParaRPr sz="2000">
              <a:latin typeface="Verdana"/>
              <a:cs typeface="Verdana"/>
            </a:endParaRPr>
          </a:p>
          <a:p>
            <a:pPr marL="194945" marR="86614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Bekjempe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kjønnslemlesting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barneekteskap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Alternativ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inntekt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konfliktområde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1178" y="233173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502086" y="4496495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37270" y="16759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4978" y="469556"/>
            <a:ext cx="2053589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FAKTA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OM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 spc="-20"/>
              <a:t>MALI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64978" y="911501"/>
            <a:ext cx="2423160" cy="2739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4945" marR="39497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20,2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millionar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innbyggjarar</a:t>
            </a:r>
            <a:r>
              <a:rPr dirty="0" sz="20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2/3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rekna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fattige</a:t>
            </a:r>
            <a:endParaRPr sz="2000">
              <a:latin typeface="Verdana"/>
              <a:cs typeface="Verdana"/>
            </a:endParaRPr>
          </a:p>
          <a:p>
            <a:pPr algn="just" marL="194945" marR="294640" indent="-18288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Jordbruk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sysselset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80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000">
              <a:latin typeface="Verdana"/>
              <a:cs typeface="Verdana"/>
            </a:endParaRPr>
          </a:p>
          <a:p>
            <a:pPr algn="just" marL="195580" marR="5080" indent="-182880">
              <a:lnSpc>
                <a:spcPct val="100000"/>
              </a:lnSpc>
              <a:spcBef>
                <a:spcPts val="1075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94,5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muslimar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2,4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kristne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" y="16761"/>
            <a:ext cx="5628126" cy="46451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277366" y="4507778"/>
            <a:ext cx="128778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OLE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HARALD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NEERGÅRD/NMS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4977" y="649565"/>
            <a:ext cx="1992630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Mali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var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lenge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handels-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kultursentrum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Vest-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Afrika.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864976" y="2006330"/>
            <a:ext cx="211328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Mali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eit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dei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fattigaste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landa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verda.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" y="18297"/>
            <a:ext cx="5628122" cy="464361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361376" y="4505319"/>
            <a:ext cx="1207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ELSE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STORAAS</a:t>
            </a:r>
            <a:r>
              <a:rPr dirty="0" sz="6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VATNE/NMS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" y="23715"/>
            <a:ext cx="5632698" cy="46381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Arbeidsfellesskapet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Mali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/>
              <a:t>består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5"/>
              <a:t>av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10"/>
              <a:t>misjonærar</a:t>
            </a:r>
          </a:p>
          <a:p>
            <a:pPr marL="12700" marR="135890">
              <a:lnSpc>
                <a:spcPct val="100000"/>
              </a:lnSpc>
              <a:spcBef>
                <a:spcPts val="5"/>
              </a:spcBef>
            </a:pPr>
            <a:r>
              <a:rPr dirty="0"/>
              <a:t>frå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Noreg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 spc="-10"/>
              <a:t>fleire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afrikanske</a:t>
            </a:r>
            <a:r>
              <a:rPr dirty="0" spc="90">
                <a:latin typeface="Times New Roman"/>
                <a:cs typeface="Times New Roman"/>
              </a:rPr>
              <a:t> </a:t>
            </a:r>
            <a:r>
              <a:rPr dirty="0" spc="-20"/>
              <a:t>land,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samt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10"/>
              <a:t>nasjonale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medarbeidarar.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64978" y="2921045"/>
            <a:ext cx="251650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byggje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relasjonar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enkeltmenneske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viktig.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47479" y="4505324"/>
            <a:ext cx="103631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STINA</a:t>
            </a:r>
            <a:r>
              <a:rPr dirty="0" sz="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NEERGÅRD/NMS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756" y="0"/>
            <a:ext cx="5660125" cy="46603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Arbeidet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/>
              <a:t>rettar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 spc="-25"/>
              <a:t>seg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hovudsak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spc="-25"/>
              <a:t>mot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folkegruppa</a:t>
            </a:r>
            <a:r>
              <a:rPr dirty="0" spc="60">
                <a:latin typeface="Times New Roman"/>
                <a:cs typeface="Times New Roman"/>
              </a:rPr>
              <a:t> </a:t>
            </a:r>
            <a:r>
              <a:rPr dirty="0" spc="-10"/>
              <a:t>fulani.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82184" y="1701439"/>
            <a:ext cx="238760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45021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Tre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kyrkjelydar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møtast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jamt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gudsteneste</a:t>
            </a:r>
            <a:endParaRPr sz="20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søndagsskule</a:t>
            </a:r>
            <a:endParaRPr sz="20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fulani.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38725" y="4515793"/>
            <a:ext cx="103631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STINA</a:t>
            </a:r>
            <a:r>
              <a:rPr dirty="0" sz="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NEERGÅRD/NMS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78" y="16759"/>
            <a:ext cx="8595360" cy="4651375"/>
            <a:chOff x="10678" y="16759"/>
            <a:chExt cx="8595360" cy="4651375"/>
          </a:xfrm>
        </p:grpSpPr>
        <p:sp>
          <p:nvSpPr>
            <p:cNvPr id="3" name="object 3" descr=""/>
            <p:cNvSpPr/>
            <p:nvPr/>
          </p:nvSpPr>
          <p:spPr>
            <a:xfrm>
              <a:off x="10678" y="16759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0085" y="16763"/>
              <a:ext cx="5615916" cy="46512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987" y="649565"/>
            <a:ext cx="2616835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Kykjelydane</a:t>
            </a:r>
            <a:r>
              <a:rPr dirty="0" spc="15">
                <a:latin typeface="Times New Roman"/>
                <a:cs typeface="Times New Roman"/>
              </a:rPr>
              <a:t> </a:t>
            </a:r>
            <a:r>
              <a:rPr dirty="0" spc="-25"/>
              <a:t>har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også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 spc="-30"/>
              <a:t>kvinnegrupper,</a:t>
            </a:r>
            <a:r>
              <a:rPr dirty="0" spc="-30">
                <a:latin typeface="Times New Roman"/>
                <a:cs typeface="Times New Roman"/>
              </a:rPr>
              <a:t> </a:t>
            </a:r>
            <a:r>
              <a:rPr dirty="0" spc="-10"/>
              <a:t>ungdomsgrupper,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diakonale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/>
              <a:t>tiltak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 spc="-25"/>
              <a:t>og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10"/>
              <a:t>evangelisering.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993749" y="4515788"/>
            <a:ext cx="5289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37270" y="16759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4978" y="649565"/>
            <a:ext cx="2122170" cy="636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Bibelen</a:t>
            </a:r>
            <a:r>
              <a:rPr dirty="0" spc="114">
                <a:latin typeface="Times New Roman"/>
                <a:cs typeface="Times New Roman"/>
              </a:rPr>
              <a:t> </a:t>
            </a:r>
            <a:r>
              <a:rPr dirty="0" spc="-20"/>
              <a:t>blir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omsett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til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10"/>
              <a:t>fulani.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864978" y="1564006"/>
            <a:ext cx="2412365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432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testamentet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blei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utgitt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2006.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jobba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gamle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testamentet.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" y="16761"/>
            <a:ext cx="5628126" cy="46451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033205" y="4515783"/>
            <a:ext cx="5289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Unni Holm Olsen</dc:creator>
  <dc:title>PowerPoint-presentasjon</dc:title>
  <dcterms:created xsi:type="dcterms:W3CDTF">2024-05-10T10:56:14Z</dcterms:created>
  <dcterms:modified xsi:type="dcterms:W3CDTF">2024-05-10T10:56:14Z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