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8661400" cy="4673600"/>
  <p:notesSz cx="8661400" cy="46736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64975" y="649565"/>
            <a:ext cx="1992629" cy="1245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12124" y="2673587"/>
            <a:ext cx="628650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78" y="16759"/>
            <a:ext cx="8638540" cy="4645660"/>
          </a:xfrm>
          <a:custGeom>
            <a:avLst/>
            <a:gdLst/>
            <a:ahLst/>
            <a:cxnLst/>
            <a:rect l="l" t="t" r="r" b="b"/>
            <a:pathLst>
              <a:path w="8638540" h="4645660">
                <a:moveTo>
                  <a:pt x="8638005" y="0"/>
                </a:moveTo>
                <a:lnTo>
                  <a:pt x="0" y="0"/>
                </a:lnTo>
                <a:lnTo>
                  <a:pt x="0" y="4645158"/>
                </a:lnTo>
                <a:lnTo>
                  <a:pt x="8638005" y="4645158"/>
                </a:lnTo>
                <a:lnTo>
                  <a:pt x="8638005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33070" y="1074928"/>
            <a:ext cx="3767709" cy="3084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460621" y="1074928"/>
            <a:ext cx="3767709" cy="3084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637270" y="16759"/>
            <a:ext cx="3016250" cy="4645660"/>
          </a:xfrm>
          <a:custGeom>
            <a:avLst/>
            <a:gdLst/>
            <a:ahLst/>
            <a:cxnLst/>
            <a:rect l="l" t="t" r="r" b="b"/>
            <a:pathLst>
              <a:path w="3016250" h="4645660">
                <a:moveTo>
                  <a:pt x="3015984" y="0"/>
                </a:moveTo>
                <a:lnTo>
                  <a:pt x="0" y="0"/>
                </a:lnTo>
                <a:lnTo>
                  <a:pt x="0" y="4645158"/>
                </a:lnTo>
                <a:lnTo>
                  <a:pt x="3015984" y="4645158"/>
                </a:lnTo>
                <a:lnTo>
                  <a:pt x="3015984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64978" y="649565"/>
            <a:ext cx="2436495" cy="636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5934" y="1726956"/>
            <a:ext cx="7989530" cy="1274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944876" y="4346448"/>
            <a:ext cx="2771648" cy="233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33070" y="4346448"/>
            <a:ext cx="1992122" cy="233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236208" y="4346448"/>
            <a:ext cx="1992122" cy="233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4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143" y="18297"/>
            <a:ext cx="8641080" cy="4643755"/>
            <a:chOff x="9143" y="18297"/>
            <a:chExt cx="8641080" cy="46437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3" y="18297"/>
              <a:ext cx="8641071" cy="4643611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26890" y="332229"/>
              <a:ext cx="2005556" cy="2005578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1116455" y="2790947"/>
            <a:ext cx="6424930" cy="1125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sz="5400" spc="-20" b="1">
                <a:solidFill>
                  <a:srgbClr val="FFFFFF"/>
                </a:solidFill>
                <a:latin typeface="Verdana"/>
                <a:cs typeface="Verdana"/>
              </a:rPr>
              <a:t>MALI</a:t>
            </a:r>
            <a:endParaRPr sz="5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1800" b="1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dirty="0" sz="18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Verdana"/>
                <a:cs typeface="Verdana"/>
              </a:rPr>
              <a:t>presentasjon</a:t>
            </a:r>
            <a:r>
              <a:rPr dirty="0" sz="18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18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Verdana"/>
                <a:cs typeface="Verdana"/>
              </a:rPr>
              <a:t>NMS</a:t>
            </a:r>
            <a:r>
              <a:rPr dirty="0" sz="18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Verdana"/>
                <a:cs typeface="Verdana"/>
              </a:rPr>
              <a:t>sitt</a:t>
            </a:r>
            <a:r>
              <a:rPr dirty="0" sz="18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Verdana"/>
                <a:cs typeface="Verdana"/>
              </a:rPr>
              <a:t>engasjement</a:t>
            </a:r>
            <a:r>
              <a:rPr dirty="0" sz="18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800" spc="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Verdana"/>
                <a:cs typeface="Verdana"/>
              </a:rPr>
              <a:t>landet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655688" y="4504654"/>
            <a:ext cx="91757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MORTEN</a:t>
            </a:r>
            <a:r>
              <a:rPr dirty="0" sz="6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RUUD/NMS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0678" y="16759"/>
            <a:ext cx="8601710" cy="4645660"/>
            <a:chOff x="10678" y="16759"/>
            <a:chExt cx="8601710" cy="4645660"/>
          </a:xfrm>
        </p:grpSpPr>
        <p:sp>
          <p:nvSpPr>
            <p:cNvPr id="3" name="object 3" descr=""/>
            <p:cNvSpPr/>
            <p:nvPr/>
          </p:nvSpPr>
          <p:spPr>
            <a:xfrm>
              <a:off x="10678" y="16759"/>
              <a:ext cx="4319270" cy="4645660"/>
            </a:xfrm>
            <a:custGeom>
              <a:avLst/>
              <a:gdLst/>
              <a:ahLst/>
              <a:cxnLst/>
              <a:rect l="l" t="t" r="r" b="b"/>
              <a:pathLst>
                <a:path w="4319270" h="4645660">
                  <a:moveTo>
                    <a:pt x="4319002" y="0"/>
                  </a:moveTo>
                  <a:lnTo>
                    <a:pt x="0" y="0"/>
                  </a:lnTo>
                  <a:lnTo>
                    <a:pt x="0" y="4645158"/>
                  </a:lnTo>
                  <a:lnTo>
                    <a:pt x="4319002" y="4645158"/>
                  </a:lnTo>
                  <a:lnTo>
                    <a:pt x="4319002" y="0"/>
                  </a:lnTo>
                  <a:close/>
                </a:path>
              </a:pathLst>
            </a:custGeom>
            <a:solidFill>
              <a:srgbClr val="02577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97706" y="16759"/>
              <a:ext cx="5614410" cy="464292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84987" y="649565"/>
            <a:ext cx="2458085" cy="1245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Kampen</a:t>
            </a:r>
            <a:r>
              <a:rPr dirty="0" sz="2000" spc="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mot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kjønnslemlestelse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har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oppnådd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svært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gode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resultater.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84987" y="2006330"/>
            <a:ext cx="2237105" cy="941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Innsatsen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fortsetter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stadig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nye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landsbyer.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993749" y="4508290"/>
            <a:ext cx="52895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NMS-</a:t>
            </a:r>
            <a:r>
              <a:rPr dirty="0" sz="600" spc="-20">
                <a:solidFill>
                  <a:srgbClr val="FFFFFF"/>
                </a:solidFill>
                <a:latin typeface="Verdana"/>
                <a:cs typeface="Verdana"/>
              </a:rPr>
              <a:t>INFO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0678" y="16759"/>
            <a:ext cx="8639810" cy="4645660"/>
            <a:chOff x="10678" y="16759"/>
            <a:chExt cx="8639810" cy="4645660"/>
          </a:xfrm>
        </p:grpSpPr>
        <p:sp>
          <p:nvSpPr>
            <p:cNvPr id="3" name="object 3" descr=""/>
            <p:cNvSpPr/>
            <p:nvPr/>
          </p:nvSpPr>
          <p:spPr>
            <a:xfrm>
              <a:off x="10678" y="16759"/>
              <a:ext cx="4319270" cy="4645660"/>
            </a:xfrm>
            <a:custGeom>
              <a:avLst/>
              <a:gdLst/>
              <a:ahLst/>
              <a:cxnLst/>
              <a:rect l="l" t="t" r="r" b="b"/>
              <a:pathLst>
                <a:path w="4319270" h="4645660">
                  <a:moveTo>
                    <a:pt x="4319002" y="0"/>
                  </a:moveTo>
                  <a:lnTo>
                    <a:pt x="0" y="0"/>
                  </a:lnTo>
                  <a:lnTo>
                    <a:pt x="0" y="4645158"/>
                  </a:lnTo>
                  <a:lnTo>
                    <a:pt x="4319002" y="4645158"/>
                  </a:lnTo>
                  <a:lnTo>
                    <a:pt x="4319002" y="0"/>
                  </a:lnTo>
                  <a:close/>
                </a:path>
              </a:pathLst>
            </a:custGeom>
            <a:solidFill>
              <a:srgbClr val="02577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10115" y="16761"/>
              <a:ext cx="5640110" cy="464514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4987" y="649565"/>
            <a:ext cx="1976755" cy="94106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Det</a:t>
            </a:r>
            <a:r>
              <a:rPr dirty="0" spc="165">
                <a:latin typeface="Times New Roman"/>
                <a:cs typeface="Times New Roman"/>
              </a:rPr>
              <a:t> </a:t>
            </a:r>
            <a:r>
              <a:rPr dirty="0" spc="-10"/>
              <a:t>produseres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 spc="-10"/>
              <a:t>radioprogram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/>
              <a:t>på</a:t>
            </a:r>
            <a:r>
              <a:rPr dirty="0" spc="170">
                <a:latin typeface="Times New Roman"/>
                <a:cs typeface="Times New Roman"/>
              </a:rPr>
              <a:t> </a:t>
            </a:r>
            <a:r>
              <a:rPr dirty="0" spc="-10"/>
              <a:t>fulani.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284987" y="2006077"/>
            <a:ext cx="2078355" cy="1550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Programmene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formidler</a:t>
            </a:r>
            <a:r>
              <a:rPr dirty="0" sz="20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både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kristen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tro,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undervisning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om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andre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tema.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016240" y="4493305"/>
            <a:ext cx="52895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NMS-</a:t>
            </a:r>
            <a:r>
              <a:rPr dirty="0" sz="600" spc="-20">
                <a:solidFill>
                  <a:srgbClr val="FFFFFF"/>
                </a:solidFill>
                <a:latin typeface="Verdana"/>
                <a:cs typeface="Verdana"/>
              </a:rPr>
              <a:t>INFO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5637270" y="16759"/>
            <a:ext cx="3016250" cy="4645660"/>
          </a:xfrm>
          <a:custGeom>
            <a:avLst/>
            <a:gdLst/>
            <a:ahLst/>
            <a:cxnLst/>
            <a:rect l="l" t="t" r="r" b="b"/>
            <a:pathLst>
              <a:path w="3016250" h="4645660">
                <a:moveTo>
                  <a:pt x="3015984" y="0"/>
                </a:moveTo>
                <a:lnTo>
                  <a:pt x="0" y="0"/>
                </a:lnTo>
                <a:lnTo>
                  <a:pt x="0" y="4645158"/>
                </a:lnTo>
                <a:lnTo>
                  <a:pt x="3015984" y="4645158"/>
                </a:lnTo>
                <a:lnTo>
                  <a:pt x="3015984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Alfabetisering</a:t>
            </a:r>
            <a:r>
              <a:rPr dirty="0" spc="60">
                <a:latin typeface="Times New Roman"/>
                <a:cs typeface="Times New Roman"/>
              </a:rPr>
              <a:t> </a:t>
            </a:r>
            <a:r>
              <a:rPr dirty="0" spc="-25"/>
              <a:t>er</a:t>
            </a:r>
            <a:r>
              <a:rPr dirty="0" spc="-25">
                <a:latin typeface="Times New Roman"/>
                <a:cs typeface="Times New Roman"/>
              </a:rPr>
              <a:t> </a:t>
            </a:r>
            <a:r>
              <a:rPr dirty="0"/>
              <a:t>viktig</a:t>
            </a:r>
            <a:r>
              <a:rPr dirty="0" spc="175">
                <a:latin typeface="Times New Roman"/>
                <a:cs typeface="Times New Roman"/>
              </a:rPr>
              <a:t> </a:t>
            </a:r>
            <a:r>
              <a:rPr dirty="0"/>
              <a:t>for</a:t>
            </a:r>
            <a:r>
              <a:rPr dirty="0" spc="145">
                <a:latin typeface="Times New Roman"/>
                <a:cs typeface="Times New Roman"/>
              </a:rPr>
              <a:t> </a:t>
            </a:r>
            <a:r>
              <a:rPr dirty="0" spc="-10"/>
              <a:t>utvikling.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864978" y="1396528"/>
            <a:ext cx="2019300" cy="1855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Metoden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«Use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Your</a:t>
            </a:r>
            <a:r>
              <a:rPr dirty="0" sz="20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Talents»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har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blitt</a:t>
            </a:r>
            <a:r>
              <a:rPr dirty="0" sz="2000" spc="2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tatt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bruk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med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stort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hell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flere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deler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arbeidet.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" y="16761"/>
            <a:ext cx="5628126" cy="4645147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4152334" y="4493301"/>
            <a:ext cx="140970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ESPEN</a:t>
            </a:r>
            <a:r>
              <a:rPr dirty="0" sz="6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SCHIAGER</a:t>
            </a:r>
            <a:r>
              <a:rPr dirty="0" sz="6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TOPLAND/NMS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64978" y="649565"/>
            <a:ext cx="2274570" cy="12458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Konflikter</a:t>
            </a:r>
            <a:r>
              <a:rPr dirty="0" spc="114">
                <a:latin typeface="Times New Roman"/>
                <a:cs typeface="Times New Roman"/>
              </a:rPr>
              <a:t> </a:t>
            </a:r>
            <a:r>
              <a:rPr dirty="0"/>
              <a:t>og</a:t>
            </a:r>
            <a:r>
              <a:rPr dirty="0" spc="114">
                <a:latin typeface="Times New Roman"/>
                <a:cs typeface="Times New Roman"/>
              </a:rPr>
              <a:t> </a:t>
            </a:r>
            <a:r>
              <a:rPr dirty="0" spc="-25"/>
              <a:t>uro</a:t>
            </a:r>
            <a:r>
              <a:rPr dirty="0" spc="-25">
                <a:latin typeface="Times New Roman"/>
                <a:cs typeface="Times New Roman"/>
              </a:rPr>
              <a:t> </a:t>
            </a:r>
            <a:r>
              <a:rPr dirty="0"/>
              <a:t>har</a:t>
            </a:r>
            <a:r>
              <a:rPr dirty="0" spc="165">
                <a:latin typeface="Times New Roman"/>
                <a:cs typeface="Times New Roman"/>
              </a:rPr>
              <a:t> </a:t>
            </a:r>
            <a:r>
              <a:rPr dirty="0"/>
              <a:t>ført</a:t>
            </a:r>
            <a:r>
              <a:rPr dirty="0" spc="185">
                <a:latin typeface="Times New Roman"/>
                <a:cs typeface="Times New Roman"/>
              </a:rPr>
              <a:t> </a:t>
            </a:r>
            <a:r>
              <a:rPr dirty="0"/>
              <a:t>til</a:t>
            </a:r>
            <a:r>
              <a:rPr dirty="0" spc="180">
                <a:latin typeface="Times New Roman"/>
                <a:cs typeface="Times New Roman"/>
              </a:rPr>
              <a:t> </a:t>
            </a:r>
            <a:r>
              <a:rPr dirty="0" spc="-20"/>
              <a:t>mange</a:t>
            </a:r>
            <a:r>
              <a:rPr dirty="0" spc="-20">
                <a:latin typeface="Times New Roman"/>
                <a:cs typeface="Times New Roman"/>
              </a:rPr>
              <a:t> </a:t>
            </a:r>
            <a:r>
              <a:rPr dirty="0" spc="-10"/>
              <a:t>intern-flyktninger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/>
              <a:t>i</a:t>
            </a:r>
            <a:r>
              <a:rPr dirty="0" spc="185">
                <a:latin typeface="Times New Roman"/>
                <a:cs typeface="Times New Roman"/>
              </a:rPr>
              <a:t> </a:t>
            </a:r>
            <a:r>
              <a:rPr dirty="0" spc="-10"/>
              <a:t>landet.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78" y="18297"/>
            <a:ext cx="5626610" cy="464361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363332" y="4496874"/>
            <a:ext cx="1207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ELSE</a:t>
            </a:r>
            <a:r>
              <a:rPr dirty="0" sz="6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STORAAS</a:t>
            </a:r>
            <a:r>
              <a:rPr dirty="0" sz="600" spc="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VATNE/NMS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" y="16761"/>
            <a:ext cx="5628126" cy="464514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64978" y="649565"/>
            <a:ext cx="2308225" cy="18554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Diakoniarbeidet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/>
              <a:t>gir</a:t>
            </a:r>
            <a:r>
              <a:rPr dirty="0" spc="165">
                <a:latin typeface="Times New Roman"/>
                <a:cs typeface="Times New Roman"/>
              </a:rPr>
              <a:t> </a:t>
            </a:r>
            <a:r>
              <a:rPr dirty="0"/>
              <a:t>hjelp</a:t>
            </a:r>
            <a:r>
              <a:rPr dirty="0" spc="175">
                <a:latin typeface="Times New Roman"/>
                <a:cs typeface="Times New Roman"/>
              </a:rPr>
              <a:t> </a:t>
            </a:r>
            <a:r>
              <a:rPr dirty="0"/>
              <a:t>og</a:t>
            </a:r>
            <a:r>
              <a:rPr dirty="0" spc="165">
                <a:latin typeface="Times New Roman"/>
                <a:cs typeface="Times New Roman"/>
              </a:rPr>
              <a:t> </a:t>
            </a:r>
            <a:r>
              <a:rPr dirty="0" spc="-10"/>
              <a:t>støtte</a:t>
            </a:r>
          </a:p>
          <a:p>
            <a:pPr marL="12700" marR="107950">
              <a:lnSpc>
                <a:spcPct val="100000"/>
              </a:lnSpc>
              <a:spcBef>
                <a:spcPts val="5"/>
              </a:spcBef>
            </a:pPr>
            <a:r>
              <a:rPr dirty="0"/>
              <a:t>-</a:t>
            </a:r>
            <a:r>
              <a:rPr dirty="0" spc="165">
                <a:latin typeface="Times New Roman"/>
                <a:cs typeface="Times New Roman"/>
              </a:rPr>
              <a:t> </a:t>
            </a:r>
            <a:r>
              <a:rPr dirty="0"/>
              <a:t>blant</a:t>
            </a:r>
            <a:r>
              <a:rPr dirty="0" spc="185">
                <a:latin typeface="Times New Roman"/>
                <a:cs typeface="Times New Roman"/>
              </a:rPr>
              <a:t> </a:t>
            </a:r>
            <a:r>
              <a:rPr dirty="0" spc="-10"/>
              <a:t>annet</a:t>
            </a:r>
            <a:r>
              <a:rPr dirty="0" spc="500">
                <a:latin typeface="Times New Roman"/>
                <a:cs typeface="Times New Roman"/>
              </a:rPr>
              <a:t> </a:t>
            </a:r>
            <a:r>
              <a:rPr dirty="0"/>
              <a:t>ved</a:t>
            </a:r>
            <a:r>
              <a:rPr dirty="0" spc="170">
                <a:latin typeface="Times New Roman"/>
                <a:cs typeface="Times New Roman"/>
              </a:rPr>
              <a:t> </a:t>
            </a:r>
            <a:r>
              <a:rPr dirty="0"/>
              <a:t>å</a:t>
            </a:r>
            <a:r>
              <a:rPr dirty="0" spc="170">
                <a:latin typeface="Times New Roman"/>
                <a:cs typeface="Times New Roman"/>
              </a:rPr>
              <a:t> </a:t>
            </a:r>
            <a:r>
              <a:rPr dirty="0" spc="-10"/>
              <a:t>bygge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/>
              <a:t>vaskestasjoner</a:t>
            </a:r>
            <a:r>
              <a:rPr dirty="0" spc="30">
                <a:latin typeface="Times New Roman"/>
                <a:cs typeface="Times New Roman"/>
              </a:rPr>
              <a:t> </a:t>
            </a:r>
            <a:r>
              <a:rPr dirty="0" spc="-50"/>
              <a:t>i</a:t>
            </a:r>
            <a:r>
              <a:rPr dirty="0" spc="-50">
                <a:latin typeface="Times New Roman"/>
                <a:cs typeface="Times New Roman"/>
              </a:rPr>
              <a:t> </a:t>
            </a:r>
            <a:r>
              <a:rPr dirty="0" spc="-10"/>
              <a:t>flyktning-leirene.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562859" y="4498831"/>
            <a:ext cx="1036319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STINA</a:t>
            </a:r>
            <a:r>
              <a:rPr dirty="0" sz="6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NEERGÅRD/NMS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0678" y="16759"/>
            <a:ext cx="8638540" cy="4645660"/>
          </a:xfrm>
          <a:custGeom>
            <a:avLst/>
            <a:gdLst/>
            <a:ahLst/>
            <a:cxnLst/>
            <a:rect l="l" t="t" r="r" b="b"/>
            <a:pathLst>
              <a:path w="8638540" h="4645660">
                <a:moveTo>
                  <a:pt x="8638005" y="0"/>
                </a:moveTo>
                <a:lnTo>
                  <a:pt x="0" y="0"/>
                </a:lnTo>
                <a:lnTo>
                  <a:pt x="0" y="4645158"/>
                </a:lnTo>
                <a:lnTo>
                  <a:pt x="8638005" y="4645158"/>
                </a:lnTo>
                <a:lnTo>
                  <a:pt x="8638005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21178" y="230128"/>
            <a:ext cx="612636" cy="61110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51882" y="1394940"/>
            <a:ext cx="720598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9230" marR="5080" indent="-177165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Finn</a:t>
            </a:r>
            <a:r>
              <a:rPr dirty="0" sz="2800" spc="1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historier,</a:t>
            </a:r>
            <a:r>
              <a:rPr dirty="0" sz="2800" spc="2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blogg</a:t>
            </a:r>
            <a:r>
              <a:rPr dirty="0" sz="2800" spc="2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800" spc="1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mer</a:t>
            </a:r>
            <a:r>
              <a:rPr dirty="0" sz="28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informasjon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om</a:t>
            </a:r>
            <a:r>
              <a:rPr dirty="0" sz="28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menighetens</a:t>
            </a:r>
            <a:r>
              <a:rPr dirty="0" sz="28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misjonsprosjekt</a:t>
            </a:r>
            <a:r>
              <a:rPr dirty="0" sz="28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her: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b="0">
                <a:latin typeface="Verdana"/>
                <a:cs typeface="Verdana"/>
              </a:rPr>
              <a:t>nms.no/finndinmenighet</a:t>
            </a:r>
            <a:endParaRPr sz="4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5244" y="3648448"/>
            <a:ext cx="611125" cy="611125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3113528" y="3651498"/>
            <a:ext cx="3168650" cy="658495"/>
            <a:chOff x="3113528" y="3651498"/>
            <a:chExt cx="3168650" cy="65849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13528" y="3651498"/>
              <a:ext cx="1048503" cy="65835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86425" y="3651498"/>
              <a:ext cx="2095512" cy="65835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74996" y="1054873"/>
            <a:ext cx="291465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/>
              <a:t>NMS</a:t>
            </a:r>
            <a:r>
              <a:rPr dirty="0" sz="2600" spc="229">
                <a:latin typeface="Times New Roman"/>
                <a:cs typeface="Times New Roman"/>
              </a:rPr>
              <a:t> </a:t>
            </a:r>
            <a:r>
              <a:rPr dirty="0" sz="2600"/>
              <a:t>sin</a:t>
            </a:r>
            <a:r>
              <a:rPr dirty="0" sz="2600" spc="220">
                <a:latin typeface="Times New Roman"/>
                <a:cs typeface="Times New Roman"/>
              </a:rPr>
              <a:t> </a:t>
            </a:r>
            <a:r>
              <a:rPr dirty="0" sz="2600"/>
              <a:t>visjon</a:t>
            </a:r>
            <a:r>
              <a:rPr dirty="0" sz="2600" spc="220">
                <a:latin typeface="Times New Roman"/>
                <a:cs typeface="Times New Roman"/>
              </a:rPr>
              <a:t> </a:t>
            </a:r>
            <a:r>
              <a:rPr dirty="0" sz="2600" spc="-25"/>
              <a:t>er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95"/>
              </a:spcBef>
            </a:pPr>
            <a:r>
              <a:rPr dirty="0"/>
              <a:t>EN</a:t>
            </a:r>
            <a:r>
              <a:rPr dirty="0" spc="165" b="0">
                <a:latin typeface="Times New Roman"/>
                <a:cs typeface="Times New Roman"/>
              </a:rPr>
              <a:t> </a:t>
            </a:r>
            <a:r>
              <a:rPr dirty="0"/>
              <a:t>LEVENDE</a:t>
            </a:r>
            <a:r>
              <a:rPr dirty="0" spc="215" b="0">
                <a:latin typeface="Times New Roman"/>
                <a:cs typeface="Times New Roman"/>
              </a:rPr>
              <a:t> </a:t>
            </a:r>
            <a:r>
              <a:rPr dirty="0"/>
              <a:t>KIRKE</a:t>
            </a:r>
            <a:r>
              <a:rPr dirty="0" spc="170" b="0">
                <a:latin typeface="Times New Roman"/>
                <a:cs typeface="Times New Roman"/>
              </a:rPr>
              <a:t> </a:t>
            </a:r>
            <a:r>
              <a:rPr dirty="0"/>
              <a:t>OVER</a:t>
            </a:r>
            <a:r>
              <a:rPr dirty="0" spc="170" b="0">
                <a:latin typeface="Times New Roman"/>
                <a:cs typeface="Times New Roman"/>
              </a:rPr>
              <a:t> </a:t>
            </a:r>
            <a:r>
              <a:rPr dirty="0"/>
              <a:t>HELE</a:t>
            </a:r>
            <a:r>
              <a:rPr dirty="0" spc="190" b="0">
                <a:latin typeface="Times New Roman"/>
                <a:cs typeface="Times New Roman"/>
              </a:rPr>
              <a:t> </a:t>
            </a:r>
            <a:r>
              <a:rPr dirty="0" spc="-10"/>
              <a:t>JORDEN</a:t>
            </a:r>
          </a:p>
          <a:p>
            <a:pPr algn="ctr" marL="3175">
              <a:lnSpc>
                <a:spcPct val="100000"/>
              </a:lnSpc>
              <a:spcBef>
                <a:spcPts val="3354"/>
              </a:spcBef>
            </a:pPr>
            <a:r>
              <a:rPr dirty="0" sz="2600" b="0">
                <a:latin typeface="Verdana"/>
                <a:cs typeface="Verdana"/>
              </a:rPr>
              <a:t>TAKK</a:t>
            </a:r>
            <a:r>
              <a:rPr dirty="0" sz="2600" spc="21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for</a:t>
            </a:r>
            <a:r>
              <a:rPr dirty="0" sz="2600" spc="21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at</a:t>
            </a:r>
            <a:r>
              <a:rPr dirty="0" sz="2600" spc="21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du</a:t>
            </a:r>
            <a:r>
              <a:rPr dirty="0" sz="2600" spc="229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er</a:t>
            </a:r>
            <a:r>
              <a:rPr dirty="0" sz="2600" spc="22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med</a:t>
            </a:r>
            <a:r>
              <a:rPr dirty="0" sz="2600" spc="21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og</a:t>
            </a:r>
            <a:r>
              <a:rPr dirty="0" sz="2600" spc="21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bidrar</a:t>
            </a:r>
            <a:r>
              <a:rPr dirty="0" sz="2600" spc="22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til</a:t>
            </a:r>
            <a:r>
              <a:rPr dirty="0" sz="2600" spc="204" b="0">
                <a:latin typeface="Times New Roman"/>
                <a:cs typeface="Times New Roman"/>
              </a:rPr>
              <a:t> </a:t>
            </a:r>
            <a:r>
              <a:rPr dirty="0" sz="2600" spc="-20" b="0">
                <a:latin typeface="Verdana"/>
                <a:cs typeface="Verdana"/>
              </a:rPr>
              <a:t>det!</a:t>
            </a:r>
            <a:endParaRPr sz="2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0678" y="16759"/>
            <a:ext cx="8639810" cy="4645660"/>
            <a:chOff x="10678" y="16759"/>
            <a:chExt cx="8639810" cy="4645660"/>
          </a:xfrm>
        </p:grpSpPr>
        <p:sp>
          <p:nvSpPr>
            <p:cNvPr id="3" name="object 3" descr=""/>
            <p:cNvSpPr/>
            <p:nvPr/>
          </p:nvSpPr>
          <p:spPr>
            <a:xfrm>
              <a:off x="10678" y="16759"/>
              <a:ext cx="4319270" cy="4645660"/>
            </a:xfrm>
            <a:custGeom>
              <a:avLst/>
              <a:gdLst/>
              <a:ahLst/>
              <a:cxnLst/>
              <a:rect l="l" t="t" r="r" b="b"/>
              <a:pathLst>
                <a:path w="4319270" h="4645660">
                  <a:moveTo>
                    <a:pt x="4319002" y="0"/>
                  </a:moveTo>
                  <a:lnTo>
                    <a:pt x="0" y="0"/>
                  </a:lnTo>
                  <a:lnTo>
                    <a:pt x="0" y="4645158"/>
                  </a:lnTo>
                  <a:lnTo>
                    <a:pt x="4319002" y="4645158"/>
                  </a:lnTo>
                  <a:lnTo>
                    <a:pt x="4319002" y="0"/>
                  </a:lnTo>
                  <a:close/>
                </a:path>
              </a:pathLst>
            </a:custGeom>
            <a:solidFill>
              <a:srgbClr val="02577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29679" y="16761"/>
              <a:ext cx="4320535" cy="4645147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475031" y="1333523"/>
            <a:ext cx="3394710" cy="185356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4000" spc="-10" b="1">
                <a:solidFill>
                  <a:srgbClr val="FFFFFF"/>
                </a:solidFill>
                <a:latin typeface="Verdana"/>
                <a:cs typeface="Verdana"/>
              </a:rPr>
              <a:t>SAMMEN</a:t>
            </a:r>
            <a:endParaRPr sz="4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dirty="0" sz="4000" spc="-10" b="1" i="1">
                <a:solidFill>
                  <a:srgbClr val="FFFFFF"/>
                </a:solidFill>
                <a:latin typeface="Verdana"/>
                <a:cs typeface="Verdana"/>
              </a:rPr>
              <a:t>forandrer</a:t>
            </a:r>
            <a:endParaRPr sz="4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dirty="0" sz="4000" b="1">
                <a:solidFill>
                  <a:srgbClr val="FFFFFF"/>
                </a:solidFill>
                <a:latin typeface="Verdana"/>
                <a:cs typeface="Verdana"/>
              </a:rPr>
              <a:t>VI</a:t>
            </a:r>
            <a:r>
              <a:rPr dirty="0" sz="4000" spc="3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 spc="-10" b="1">
                <a:solidFill>
                  <a:srgbClr val="FFFFFF"/>
                </a:solidFill>
                <a:latin typeface="Verdana"/>
                <a:cs typeface="Verdana"/>
              </a:rPr>
              <a:t>VERDEN!</a:t>
            </a:r>
            <a:endParaRPr sz="4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143" y="18297"/>
            <a:ext cx="8641080" cy="4643755"/>
            <a:chOff x="9143" y="18297"/>
            <a:chExt cx="8641080" cy="46437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3" y="18297"/>
              <a:ext cx="8641071" cy="4643611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068322" y="2782060"/>
              <a:ext cx="262255" cy="262255"/>
            </a:xfrm>
            <a:custGeom>
              <a:avLst/>
              <a:gdLst/>
              <a:ahLst/>
              <a:cxnLst/>
              <a:rect l="l" t="t" r="r" b="b"/>
              <a:pathLst>
                <a:path w="262254" h="262255">
                  <a:moveTo>
                    <a:pt x="131044" y="0"/>
                  </a:moveTo>
                  <a:lnTo>
                    <a:pt x="80032" y="10297"/>
                  </a:lnTo>
                  <a:lnTo>
                    <a:pt x="38378" y="38383"/>
                  </a:lnTo>
                  <a:lnTo>
                    <a:pt x="10296" y="80045"/>
                  </a:lnTo>
                  <a:lnTo>
                    <a:pt x="0" y="131071"/>
                  </a:lnTo>
                  <a:lnTo>
                    <a:pt x="10296" y="182083"/>
                  </a:lnTo>
                  <a:lnTo>
                    <a:pt x="38378" y="223736"/>
                  </a:lnTo>
                  <a:lnTo>
                    <a:pt x="80032" y="251818"/>
                  </a:lnTo>
                  <a:lnTo>
                    <a:pt x="131044" y="262115"/>
                  </a:lnTo>
                  <a:lnTo>
                    <a:pt x="182069" y="251818"/>
                  </a:lnTo>
                  <a:lnTo>
                    <a:pt x="223731" y="223736"/>
                  </a:lnTo>
                  <a:lnTo>
                    <a:pt x="251817" y="182083"/>
                  </a:lnTo>
                  <a:lnTo>
                    <a:pt x="262115" y="131071"/>
                  </a:lnTo>
                  <a:lnTo>
                    <a:pt x="251817" y="80045"/>
                  </a:lnTo>
                  <a:lnTo>
                    <a:pt x="223731" y="38383"/>
                  </a:lnTo>
                  <a:lnTo>
                    <a:pt x="182069" y="10297"/>
                  </a:lnTo>
                  <a:lnTo>
                    <a:pt x="131044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068322" y="2782060"/>
              <a:ext cx="262255" cy="262255"/>
            </a:xfrm>
            <a:custGeom>
              <a:avLst/>
              <a:gdLst/>
              <a:ahLst/>
              <a:cxnLst/>
              <a:rect l="l" t="t" r="r" b="b"/>
              <a:pathLst>
                <a:path w="262254" h="262255">
                  <a:moveTo>
                    <a:pt x="0" y="131071"/>
                  </a:moveTo>
                  <a:lnTo>
                    <a:pt x="10296" y="80045"/>
                  </a:lnTo>
                  <a:lnTo>
                    <a:pt x="38378" y="38383"/>
                  </a:lnTo>
                  <a:lnTo>
                    <a:pt x="80032" y="10297"/>
                  </a:lnTo>
                  <a:lnTo>
                    <a:pt x="131044" y="0"/>
                  </a:lnTo>
                  <a:lnTo>
                    <a:pt x="182069" y="10297"/>
                  </a:lnTo>
                  <a:lnTo>
                    <a:pt x="223731" y="38383"/>
                  </a:lnTo>
                  <a:lnTo>
                    <a:pt x="251817" y="80045"/>
                  </a:lnTo>
                  <a:lnTo>
                    <a:pt x="262115" y="131071"/>
                  </a:lnTo>
                  <a:lnTo>
                    <a:pt x="251817" y="182083"/>
                  </a:lnTo>
                  <a:lnTo>
                    <a:pt x="223731" y="223736"/>
                  </a:lnTo>
                  <a:lnTo>
                    <a:pt x="182069" y="251818"/>
                  </a:lnTo>
                  <a:lnTo>
                    <a:pt x="131044" y="262115"/>
                  </a:lnTo>
                  <a:lnTo>
                    <a:pt x="80032" y="251818"/>
                  </a:lnTo>
                  <a:lnTo>
                    <a:pt x="38378" y="223736"/>
                  </a:lnTo>
                  <a:lnTo>
                    <a:pt x="10296" y="182083"/>
                  </a:lnTo>
                  <a:lnTo>
                    <a:pt x="0" y="131071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08417" y="2588713"/>
            <a:ext cx="150241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20" b="1">
                <a:latin typeface="Verdana"/>
                <a:cs typeface="Verdana"/>
              </a:rPr>
              <a:t>MALI</a:t>
            </a:r>
            <a:endParaRPr sz="4000">
              <a:latin typeface="Verdana"/>
              <a:cs typeface="Verdana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21178" y="233173"/>
            <a:ext cx="608075" cy="6065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" y="13712"/>
            <a:ext cx="3087608" cy="464514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09068" y="934426"/>
            <a:ext cx="309435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="1">
                <a:latin typeface="Verdana"/>
                <a:cs typeface="Verdana"/>
              </a:rPr>
              <a:t>DETTE</a:t>
            </a:r>
            <a:r>
              <a:rPr dirty="0" spc="145">
                <a:latin typeface="Times New Roman"/>
                <a:cs typeface="Times New Roman"/>
              </a:rPr>
              <a:t> </a:t>
            </a:r>
            <a:r>
              <a:rPr dirty="0" b="1">
                <a:latin typeface="Verdana"/>
                <a:cs typeface="Verdana"/>
              </a:rPr>
              <a:t>ER</a:t>
            </a:r>
            <a:r>
              <a:rPr dirty="0" spc="170">
                <a:latin typeface="Times New Roman"/>
                <a:cs typeface="Times New Roman"/>
              </a:rPr>
              <a:t> </a:t>
            </a:r>
            <a:r>
              <a:rPr dirty="0" b="1">
                <a:latin typeface="Verdana"/>
                <a:cs typeface="Verdana"/>
              </a:rPr>
              <a:t>VI</a:t>
            </a:r>
            <a:r>
              <a:rPr dirty="0" spc="160">
                <a:latin typeface="Times New Roman"/>
                <a:cs typeface="Times New Roman"/>
              </a:rPr>
              <a:t> </a:t>
            </a:r>
            <a:r>
              <a:rPr dirty="0" b="1">
                <a:latin typeface="Verdana"/>
                <a:cs typeface="Verdana"/>
              </a:rPr>
              <a:t>MED</a:t>
            </a:r>
            <a:r>
              <a:rPr dirty="0" spc="180">
                <a:latin typeface="Times New Roman"/>
                <a:cs typeface="Times New Roman"/>
              </a:rPr>
              <a:t> </a:t>
            </a:r>
            <a:r>
              <a:rPr dirty="0" spc="-25" b="1">
                <a:latin typeface="Verdana"/>
                <a:cs typeface="Verdana"/>
              </a:rPr>
              <a:t>PÅ: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3409068" y="1239835"/>
            <a:ext cx="4693920" cy="2098675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11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Menighetsbygging</a:t>
            </a:r>
            <a:r>
              <a:rPr dirty="0" sz="2000" spc="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blant</a:t>
            </a:r>
            <a:r>
              <a:rPr dirty="0" sz="2000" spc="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fulanier</a:t>
            </a:r>
            <a:endParaRPr sz="2000">
              <a:latin typeface="Verdana"/>
              <a:cs typeface="Verdana"/>
            </a:endParaRPr>
          </a:p>
          <a:p>
            <a:pPr marL="194945" indent="-18224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Bibeloversettelse</a:t>
            </a:r>
            <a:r>
              <a:rPr dirty="0" sz="2000" spc="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fulani</a:t>
            </a:r>
            <a:endParaRPr sz="2000">
              <a:latin typeface="Verdana"/>
              <a:cs typeface="Verdana"/>
            </a:endParaRPr>
          </a:p>
          <a:p>
            <a:pPr marL="194945" marR="458470" indent="-18288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Bekjempe</a:t>
            </a:r>
            <a:r>
              <a:rPr dirty="0" sz="2000" spc="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kjønnslemlestelse</a:t>
            </a:r>
            <a:r>
              <a:rPr dirty="0" sz="20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barneekteskap</a:t>
            </a:r>
            <a:endParaRPr sz="2000">
              <a:latin typeface="Verdana"/>
              <a:cs typeface="Verdana"/>
            </a:endParaRPr>
          </a:p>
          <a:p>
            <a:pPr marL="194945" indent="-18224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Alternativ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inntekt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konfliktområder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21178" y="233173"/>
            <a:ext cx="608075" cy="606547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502086" y="4496495"/>
            <a:ext cx="50165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©NMS-</a:t>
            </a:r>
            <a:r>
              <a:rPr dirty="0" sz="600" spc="-20">
                <a:solidFill>
                  <a:srgbClr val="FFFFFF"/>
                </a:solidFill>
                <a:latin typeface="Verdana"/>
                <a:cs typeface="Verdana"/>
              </a:rPr>
              <a:t>INFO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5637270" y="16759"/>
            <a:ext cx="3016250" cy="4645660"/>
          </a:xfrm>
          <a:custGeom>
            <a:avLst/>
            <a:gdLst/>
            <a:ahLst/>
            <a:cxnLst/>
            <a:rect l="l" t="t" r="r" b="b"/>
            <a:pathLst>
              <a:path w="3016250" h="4645660">
                <a:moveTo>
                  <a:pt x="3015984" y="0"/>
                </a:moveTo>
                <a:lnTo>
                  <a:pt x="0" y="0"/>
                </a:lnTo>
                <a:lnTo>
                  <a:pt x="0" y="4645158"/>
                </a:lnTo>
                <a:lnTo>
                  <a:pt x="3015984" y="4645158"/>
                </a:lnTo>
                <a:lnTo>
                  <a:pt x="3015984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64978" y="469556"/>
            <a:ext cx="2053589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FAKTA</a:t>
            </a:r>
            <a:r>
              <a:rPr dirty="0" spc="55">
                <a:latin typeface="Times New Roman"/>
                <a:cs typeface="Times New Roman"/>
              </a:rPr>
              <a:t> </a:t>
            </a:r>
            <a:r>
              <a:rPr dirty="0"/>
              <a:t>OM</a:t>
            </a:r>
            <a:r>
              <a:rPr dirty="0" spc="70">
                <a:latin typeface="Times New Roman"/>
                <a:cs typeface="Times New Roman"/>
              </a:rPr>
              <a:t> </a:t>
            </a:r>
            <a:r>
              <a:rPr dirty="0" spc="-20"/>
              <a:t>MALI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864978" y="911501"/>
            <a:ext cx="2421890" cy="3044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4945" marR="205740" indent="-1828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20,2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millioner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innbyggere</a:t>
            </a:r>
            <a:r>
              <a:rPr dirty="0" sz="20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6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20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2/3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regnes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som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fattige</a:t>
            </a:r>
            <a:endParaRPr sz="2000">
              <a:latin typeface="Verdana"/>
              <a:cs typeface="Verdana"/>
            </a:endParaRPr>
          </a:p>
          <a:p>
            <a:pPr marL="194945" marR="705485" indent="-182880">
              <a:lnSpc>
                <a:spcPct val="100000"/>
              </a:lnSpc>
              <a:spcBef>
                <a:spcPts val="1085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Jordbruk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sysselsetter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80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endParaRPr sz="2000">
              <a:latin typeface="Verdana"/>
              <a:cs typeface="Verdana"/>
            </a:endParaRPr>
          </a:p>
          <a:p>
            <a:pPr marL="194945" marR="5080" indent="-18288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94,5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muslimer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2,4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kristne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" y="16761"/>
            <a:ext cx="5628126" cy="4645147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4277366" y="4507778"/>
            <a:ext cx="128778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OLE</a:t>
            </a:r>
            <a:r>
              <a:rPr dirty="0" sz="6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HARALD</a:t>
            </a:r>
            <a:r>
              <a:rPr dirty="0" sz="6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NEERGÅRD/NMS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5637270" y="16759"/>
            <a:ext cx="3016250" cy="4645660"/>
          </a:xfrm>
          <a:custGeom>
            <a:avLst/>
            <a:gdLst/>
            <a:ahLst/>
            <a:cxnLst/>
            <a:rect l="l" t="t" r="r" b="b"/>
            <a:pathLst>
              <a:path w="3016250" h="4645660">
                <a:moveTo>
                  <a:pt x="3015984" y="0"/>
                </a:moveTo>
                <a:lnTo>
                  <a:pt x="0" y="0"/>
                </a:lnTo>
                <a:lnTo>
                  <a:pt x="0" y="4645158"/>
                </a:lnTo>
                <a:lnTo>
                  <a:pt x="3015984" y="4645158"/>
                </a:lnTo>
                <a:lnTo>
                  <a:pt x="3015984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Mali</a:t>
            </a:r>
            <a:r>
              <a:rPr dirty="0" spc="160">
                <a:latin typeface="Times New Roman"/>
                <a:cs typeface="Times New Roman"/>
              </a:rPr>
              <a:t> </a:t>
            </a:r>
            <a:r>
              <a:rPr dirty="0"/>
              <a:t>var</a:t>
            </a:r>
            <a:r>
              <a:rPr dirty="0" spc="140">
                <a:latin typeface="Times New Roman"/>
                <a:cs typeface="Times New Roman"/>
              </a:rPr>
              <a:t> </a:t>
            </a:r>
            <a:r>
              <a:rPr dirty="0" spc="-10"/>
              <a:t>lenge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/>
              <a:t>et</a:t>
            </a:r>
            <a:r>
              <a:rPr dirty="0" spc="155">
                <a:latin typeface="Times New Roman"/>
                <a:cs typeface="Times New Roman"/>
              </a:rPr>
              <a:t> </a:t>
            </a:r>
            <a:r>
              <a:rPr dirty="0"/>
              <a:t>handels-</a:t>
            </a:r>
            <a:r>
              <a:rPr dirty="0" spc="150">
                <a:latin typeface="Times New Roman"/>
                <a:cs typeface="Times New Roman"/>
              </a:rPr>
              <a:t> </a:t>
            </a:r>
            <a:r>
              <a:rPr dirty="0" spc="-25"/>
              <a:t>og</a:t>
            </a:r>
            <a:r>
              <a:rPr dirty="0" spc="-25">
                <a:latin typeface="Times New Roman"/>
                <a:cs typeface="Times New Roman"/>
              </a:rPr>
              <a:t> </a:t>
            </a:r>
            <a:r>
              <a:rPr dirty="0"/>
              <a:t>kultursentrum</a:t>
            </a:r>
            <a:r>
              <a:rPr dirty="0" spc="80">
                <a:latin typeface="Times New Roman"/>
                <a:cs typeface="Times New Roman"/>
              </a:rPr>
              <a:t> </a:t>
            </a:r>
            <a:r>
              <a:rPr dirty="0" spc="-50"/>
              <a:t>i</a:t>
            </a:r>
            <a:r>
              <a:rPr dirty="0" spc="-50">
                <a:latin typeface="Times New Roman"/>
                <a:cs typeface="Times New Roman"/>
              </a:rPr>
              <a:t> </a:t>
            </a:r>
            <a:r>
              <a:rPr dirty="0" spc="-50"/>
              <a:t>Vest-</a:t>
            </a:r>
            <a:r>
              <a:rPr dirty="0" spc="-10"/>
              <a:t>Afrika.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864975" y="2006330"/>
            <a:ext cx="2178685" cy="941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Nå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Mali</a:t>
            </a:r>
            <a:r>
              <a:rPr dirty="0" sz="2000" spc="1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et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verdens</a:t>
            </a:r>
            <a:r>
              <a:rPr dirty="0" sz="20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fattigste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land.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7" y="18297"/>
            <a:ext cx="5628122" cy="4643612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4361376" y="4505319"/>
            <a:ext cx="1207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ELSE</a:t>
            </a:r>
            <a:r>
              <a:rPr dirty="0" sz="6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STORAAS</a:t>
            </a:r>
            <a:r>
              <a:rPr dirty="0" sz="600" spc="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VATNE/NMS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143" y="16759"/>
            <a:ext cx="8644255" cy="4645660"/>
            <a:chOff x="9143" y="16759"/>
            <a:chExt cx="8644255" cy="4645660"/>
          </a:xfrm>
        </p:grpSpPr>
        <p:sp>
          <p:nvSpPr>
            <p:cNvPr id="3" name="object 3" descr=""/>
            <p:cNvSpPr/>
            <p:nvPr/>
          </p:nvSpPr>
          <p:spPr>
            <a:xfrm>
              <a:off x="5637270" y="16759"/>
              <a:ext cx="3016250" cy="4645660"/>
            </a:xfrm>
            <a:custGeom>
              <a:avLst/>
              <a:gdLst/>
              <a:ahLst/>
              <a:cxnLst/>
              <a:rect l="l" t="t" r="r" b="b"/>
              <a:pathLst>
                <a:path w="3016250" h="4645660">
                  <a:moveTo>
                    <a:pt x="3015984" y="0"/>
                  </a:moveTo>
                  <a:lnTo>
                    <a:pt x="0" y="0"/>
                  </a:lnTo>
                  <a:lnTo>
                    <a:pt x="0" y="4645158"/>
                  </a:lnTo>
                  <a:lnTo>
                    <a:pt x="3015984" y="4645158"/>
                  </a:lnTo>
                  <a:lnTo>
                    <a:pt x="3015984" y="0"/>
                  </a:lnTo>
                  <a:close/>
                </a:path>
              </a:pathLst>
            </a:custGeom>
            <a:solidFill>
              <a:srgbClr val="02577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3" y="23715"/>
              <a:ext cx="5632698" cy="4638192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5864978" y="649565"/>
            <a:ext cx="2546985" cy="32124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731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Arbeidsfellesskapet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Mali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består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misjonærer</a:t>
            </a:r>
            <a:r>
              <a:rPr dirty="0" sz="20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fra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Norge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flere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afrikanske</a:t>
            </a:r>
            <a:r>
              <a:rPr dirty="0" sz="2000" spc="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land,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samt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nasjonale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medarbeidere.</a:t>
            </a:r>
            <a:endParaRPr sz="2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09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Å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bygge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relasjoner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enkeltmennesker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viktig.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547482" y="4505324"/>
            <a:ext cx="1036319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STINA</a:t>
            </a:r>
            <a:r>
              <a:rPr dirty="0" sz="6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NEERGÅRD/NMS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00756" y="0"/>
            <a:ext cx="5660125" cy="466038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4987" y="649565"/>
            <a:ext cx="2578100" cy="94106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Arbeidet</a:t>
            </a:r>
            <a:r>
              <a:rPr dirty="0" spc="135">
                <a:latin typeface="Times New Roman"/>
                <a:cs typeface="Times New Roman"/>
              </a:rPr>
              <a:t> </a:t>
            </a:r>
            <a:r>
              <a:rPr dirty="0"/>
              <a:t>retter</a:t>
            </a:r>
            <a:r>
              <a:rPr dirty="0" spc="135">
                <a:latin typeface="Times New Roman"/>
                <a:cs typeface="Times New Roman"/>
              </a:rPr>
              <a:t> </a:t>
            </a:r>
            <a:r>
              <a:rPr dirty="0" spc="-25"/>
              <a:t>seg</a:t>
            </a:r>
            <a:r>
              <a:rPr dirty="0" spc="500">
                <a:latin typeface="Times New Roman"/>
                <a:cs typeface="Times New Roman"/>
              </a:rPr>
              <a:t>  </a:t>
            </a:r>
            <a:r>
              <a:rPr dirty="0"/>
              <a:t>i</a:t>
            </a:r>
            <a:r>
              <a:rPr dirty="0" spc="145">
                <a:latin typeface="Times New Roman"/>
                <a:cs typeface="Times New Roman"/>
              </a:rPr>
              <a:t> </a:t>
            </a:r>
            <a:r>
              <a:rPr dirty="0"/>
              <a:t>hovedsak</a:t>
            </a:r>
            <a:r>
              <a:rPr dirty="0" spc="140">
                <a:latin typeface="Times New Roman"/>
                <a:cs typeface="Times New Roman"/>
              </a:rPr>
              <a:t> </a:t>
            </a:r>
            <a:r>
              <a:rPr dirty="0" spc="-25"/>
              <a:t>mot</a:t>
            </a:r>
            <a:r>
              <a:rPr dirty="0" spc="-25">
                <a:latin typeface="Times New Roman"/>
                <a:cs typeface="Times New Roman"/>
              </a:rPr>
              <a:t> </a:t>
            </a:r>
            <a:r>
              <a:rPr dirty="0"/>
              <a:t>folkegruppen</a:t>
            </a:r>
            <a:r>
              <a:rPr dirty="0" spc="60">
                <a:latin typeface="Times New Roman"/>
                <a:cs typeface="Times New Roman"/>
              </a:rPr>
              <a:t> </a:t>
            </a:r>
            <a:r>
              <a:rPr dirty="0" spc="-10"/>
              <a:t>fulani.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84987" y="1701439"/>
            <a:ext cx="2376805" cy="1550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06705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Tre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menigheter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møtes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jevnlig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gudstjeneste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med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søndagsskole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på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fulani.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538722" y="4515793"/>
            <a:ext cx="1036319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STINA</a:t>
            </a:r>
            <a:r>
              <a:rPr dirty="0" sz="6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NEERGÅRD/NMS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0678" y="16759"/>
            <a:ext cx="8595360" cy="4651375"/>
            <a:chOff x="10678" y="16759"/>
            <a:chExt cx="8595360" cy="4651375"/>
          </a:xfrm>
        </p:grpSpPr>
        <p:sp>
          <p:nvSpPr>
            <p:cNvPr id="3" name="object 3" descr=""/>
            <p:cNvSpPr/>
            <p:nvPr/>
          </p:nvSpPr>
          <p:spPr>
            <a:xfrm>
              <a:off x="10678" y="16759"/>
              <a:ext cx="4319270" cy="4645660"/>
            </a:xfrm>
            <a:custGeom>
              <a:avLst/>
              <a:gdLst/>
              <a:ahLst/>
              <a:cxnLst/>
              <a:rect l="l" t="t" r="r" b="b"/>
              <a:pathLst>
                <a:path w="4319270" h="4645660">
                  <a:moveTo>
                    <a:pt x="4319002" y="0"/>
                  </a:moveTo>
                  <a:lnTo>
                    <a:pt x="0" y="0"/>
                  </a:lnTo>
                  <a:lnTo>
                    <a:pt x="0" y="4645158"/>
                  </a:lnTo>
                  <a:lnTo>
                    <a:pt x="4319002" y="4645158"/>
                  </a:lnTo>
                  <a:lnTo>
                    <a:pt x="4319002" y="0"/>
                  </a:lnTo>
                  <a:close/>
                </a:path>
              </a:pathLst>
            </a:custGeom>
            <a:solidFill>
              <a:srgbClr val="02577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90085" y="22857"/>
              <a:ext cx="5615916" cy="464514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4987" y="649565"/>
            <a:ext cx="2616835" cy="15506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Menighetene</a:t>
            </a:r>
            <a:r>
              <a:rPr dirty="0" spc="95">
                <a:latin typeface="Times New Roman"/>
                <a:cs typeface="Times New Roman"/>
              </a:rPr>
              <a:t> </a:t>
            </a:r>
            <a:r>
              <a:rPr dirty="0" spc="-25"/>
              <a:t>har</a:t>
            </a:r>
            <a:r>
              <a:rPr dirty="0" spc="-25">
                <a:latin typeface="Times New Roman"/>
                <a:cs typeface="Times New Roman"/>
              </a:rPr>
              <a:t> </a:t>
            </a:r>
            <a:r>
              <a:rPr dirty="0"/>
              <a:t>også</a:t>
            </a:r>
            <a:r>
              <a:rPr dirty="0" spc="175">
                <a:latin typeface="Times New Roman"/>
                <a:cs typeface="Times New Roman"/>
              </a:rPr>
              <a:t> </a:t>
            </a:r>
            <a:r>
              <a:rPr dirty="0" spc="-30"/>
              <a:t>kvinnegrupper,</a:t>
            </a:r>
            <a:r>
              <a:rPr dirty="0" spc="-30">
                <a:latin typeface="Times New Roman"/>
                <a:cs typeface="Times New Roman"/>
              </a:rPr>
              <a:t> </a:t>
            </a:r>
            <a:r>
              <a:rPr dirty="0" spc="-10"/>
              <a:t>ungdomsgrupper,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/>
              <a:t>diakonale</a:t>
            </a:r>
            <a:r>
              <a:rPr dirty="0" spc="130">
                <a:latin typeface="Times New Roman"/>
                <a:cs typeface="Times New Roman"/>
              </a:rPr>
              <a:t> </a:t>
            </a:r>
            <a:r>
              <a:rPr dirty="0"/>
              <a:t>tiltak</a:t>
            </a:r>
            <a:r>
              <a:rPr dirty="0" spc="135">
                <a:latin typeface="Times New Roman"/>
                <a:cs typeface="Times New Roman"/>
              </a:rPr>
              <a:t> </a:t>
            </a:r>
            <a:r>
              <a:rPr dirty="0" spc="-25"/>
              <a:t>og</a:t>
            </a:r>
            <a:r>
              <a:rPr dirty="0" spc="-25">
                <a:latin typeface="Times New Roman"/>
                <a:cs typeface="Times New Roman"/>
              </a:rPr>
              <a:t> </a:t>
            </a:r>
            <a:r>
              <a:rPr dirty="0" spc="-10"/>
              <a:t>evangelisering.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7993749" y="4515788"/>
            <a:ext cx="52895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NMS-</a:t>
            </a:r>
            <a:r>
              <a:rPr dirty="0" sz="600" spc="-20">
                <a:solidFill>
                  <a:srgbClr val="FFFFFF"/>
                </a:solidFill>
                <a:latin typeface="Verdana"/>
                <a:cs typeface="Verdana"/>
              </a:rPr>
              <a:t>INFO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5637270" y="16759"/>
            <a:ext cx="3016250" cy="4645660"/>
          </a:xfrm>
          <a:custGeom>
            <a:avLst/>
            <a:gdLst/>
            <a:ahLst/>
            <a:cxnLst/>
            <a:rect l="l" t="t" r="r" b="b"/>
            <a:pathLst>
              <a:path w="3016250" h="4645660">
                <a:moveTo>
                  <a:pt x="3015984" y="0"/>
                </a:moveTo>
                <a:lnTo>
                  <a:pt x="0" y="0"/>
                </a:lnTo>
                <a:lnTo>
                  <a:pt x="0" y="4645158"/>
                </a:lnTo>
                <a:lnTo>
                  <a:pt x="3015984" y="4645158"/>
                </a:lnTo>
                <a:lnTo>
                  <a:pt x="3015984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Bibelen</a:t>
            </a:r>
            <a:r>
              <a:rPr dirty="0" spc="125">
                <a:latin typeface="Times New Roman"/>
                <a:cs typeface="Times New Roman"/>
              </a:rPr>
              <a:t> </a:t>
            </a:r>
            <a:r>
              <a:rPr dirty="0" spc="-10"/>
              <a:t>oversettes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/>
              <a:t>til</a:t>
            </a:r>
            <a:r>
              <a:rPr dirty="0" spc="175">
                <a:latin typeface="Times New Roman"/>
                <a:cs typeface="Times New Roman"/>
              </a:rPr>
              <a:t> </a:t>
            </a:r>
            <a:r>
              <a:rPr dirty="0" spc="-10"/>
              <a:t>fulani.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864978" y="1564006"/>
            <a:ext cx="2046605" cy="2160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3335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Det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nye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testamentet</a:t>
            </a:r>
            <a:r>
              <a:rPr dirty="0" sz="2000" spc="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ble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utgitt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2006.</a:t>
            </a:r>
            <a:endParaRPr sz="2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2405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Det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jobbes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med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Det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gamle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testamentet.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" y="16761"/>
            <a:ext cx="5628126" cy="4645147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033205" y="4515783"/>
            <a:ext cx="52895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NMS-</a:t>
            </a:r>
            <a:r>
              <a:rPr dirty="0" sz="600" spc="-20">
                <a:solidFill>
                  <a:srgbClr val="FFFFFF"/>
                </a:solidFill>
                <a:latin typeface="Verdana"/>
                <a:cs typeface="Verdana"/>
              </a:rPr>
              <a:t>INFO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Unni Holm Olsen</dc:creator>
  <dc:title>PowerPoint-presentasjon</dc:title>
  <dcterms:created xsi:type="dcterms:W3CDTF">2024-05-10T10:55:39Z</dcterms:created>
  <dcterms:modified xsi:type="dcterms:W3CDTF">2024-05-10T10:55:39Z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2024-05-10T00:00:00Z</vt:filetime>
  </property>
  <property fmtid="{D5CDD505-2E9C-101B-9397-08002B2CF9AE}" pid="3" name="Creator">
    <vt:lpwstr>Acrobat PDFMaker 24 for PowerPoint</vt:lpwstr>
  </property>
  <property fmtid="{D5CDD505-2E9C-101B-9397-08002B2CF9AE}" pid="4" name="LastSaved">
    <vt:filetime>2024-05-10T00:00:00Z</vt:filetime>
  </property>
  <property fmtid="{D5CDD505-2E9C-101B-9397-08002B2CF9AE}" pid="5" name="Producer">
    <vt:lpwstr>GPL Ghostscript 10.00.0</vt:lpwstr>
  </property>
</Properties>
</file>