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7818" y="1655132"/>
            <a:ext cx="7228362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4815" y="2995475"/>
            <a:ext cx="629436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2993" y="251462"/>
            <a:ext cx="8638540" cy="4645660"/>
          </a:xfrm>
          <a:custGeom>
            <a:avLst/>
            <a:gdLst/>
            <a:ahLst/>
            <a:cxnLst/>
            <a:rect l="l" t="t" r="r" b="b"/>
            <a:pathLst>
              <a:path w="8638540" h="4645660">
                <a:moveTo>
                  <a:pt x="8638005" y="0"/>
                </a:moveTo>
                <a:lnTo>
                  <a:pt x="0" y="0"/>
                </a:lnTo>
                <a:lnTo>
                  <a:pt x="0" y="4645158"/>
                </a:lnTo>
                <a:lnTo>
                  <a:pt x="8638005" y="4645158"/>
                </a:lnTo>
                <a:lnTo>
                  <a:pt x="8638005" y="0"/>
                </a:lnTo>
                <a:close/>
              </a:path>
            </a:pathLst>
          </a:custGeom>
          <a:solidFill>
            <a:srgbClr val="02577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9855" y="3883156"/>
            <a:ext cx="612647" cy="61111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39668" y="3886201"/>
            <a:ext cx="1046976" cy="65835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11042" y="3886201"/>
            <a:ext cx="2095480" cy="6583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2993" y="251462"/>
            <a:ext cx="8638540" cy="4645660"/>
          </a:xfrm>
          <a:custGeom>
            <a:avLst/>
            <a:gdLst/>
            <a:ahLst/>
            <a:cxnLst/>
            <a:rect l="l" t="t" r="r" b="b"/>
            <a:pathLst>
              <a:path w="8638540" h="4645660">
                <a:moveTo>
                  <a:pt x="8638005" y="0"/>
                </a:moveTo>
                <a:lnTo>
                  <a:pt x="0" y="0"/>
                </a:lnTo>
                <a:lnTo>
                  <a:pt x="0" y="4645158"/>
                </a:lnTo>
                <a:lnTo>
                  <a:pt x="8638005" y="4645158"/>
                </a:lnTo>
                <a:lnTo>
                  <a:pt x="8638005" y="0"/>
                </a:lnTo>
                <a:close/>
              </a:path>
            </a:pathLst>
          </a:custGeom>
          <a:solidFill>
            <a:srgbClr val="025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9293" y="1930315"/>
            <a:ext cx="3360420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1386" y="2053099"/>
            <a:ext cx="7986395" cy="1274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g"/><Relationship Id="rId3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252997"/>
            <a:ext cx="8633057" cy="4634336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29715" y="4735337"/>
            <a:ext cx="5156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FFFFFF"/>
                </a:solidFill>
                <a:latin typeface="Verdana"/>
                <a:cs typeface="Verdana"/>
              </a:rPr>
              <a:t>©UNSPLASH</a:t>
            </a:r>
            <a:endParaRPr sz="600">
              <a:latin typeface="Verdana"/>
              <a:cs typeface="Verdan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9222" y="536456"/>
            <a:ext cx="2005562" cy="20040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662458" y="2666267"/>
            <a:ext cx="181737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20" b="1">
                <a:solidFill>
                  <a:srgbClr val="FFFFFF"/>
                </a:solidFill>
                <a:latin typeface="Verdana"/>
                <a:cs typeface="Verdana"/>
              </a:rPr>
              <a:t>KINA</a:t>
            </a:r>
            <a:endParaRPr sz="4800">
              <a:latin typeface="Verdana"/>
              <a:cs typeface="Verdan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572892" y="3651667"/>
            <a:ext cx="59804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presentasjon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av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NMS</a:t>
            </a:r>
            <a:r>
              <a:rPr dirty="0" sz="20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sitt</a:t>
            </a:r>
            <a:r>
              <a:rPr dirty="0" sz="20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Verdana"/>
                <a:cs typeface="Verdana"/>
              </a:rPr>
              <a:t>engasjement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52993" y="251462"/>
            <a:ext cx="8638540" cy="4645660"/>
          </a:xfrm>
          <a:custGeom>
            <a:avLst/>
            <a:gdLst/>
            <a:ahLst/>
            <a:cxnLst/>
            <a:rect l="l" t="t" r="r" b="b"/>
            <a:pathLst>
              <a:path w="8638540" h="4645660">
                <a:moveTo>
                  <a:pt x="8638005" y="0"/>
                </a:moveTo>
                <a:lnTo>
                  <a:pt x="0" y="0"/>
                </a:lnTo>
                <a:lnTo>
                  <a:pt x="0" y="4645158"/>
                </a:lnTo>
                <a:lnTo>
                  <a:pt x="8638005" y="4645158"/>
                </a:lnTo>
                <a:lnTo>
                  <a:pt x="8638005" y="0"/>
                </a:lnTo>
                <a:close/>
              </a:path>
            </a:pathLst>
          </a:custGeom>
          <a:solidFill>
            <a:srgbClr val="025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latin typeface="Verdana"/>
                <a:cs typeface="Verdana"/>
              </a:rPr>
              <a:t>nms.no/finndinmenighet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89230" marR="5080" indent="-177165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Finn</a:t>
            </a:r>
            <a:r>
              <a:rPr dirty="0" sz="2800" spc="195">
                <a:latin typeface="Times New Roman"/>
                <a:cs typeface="Times New Roman"/>
              </a:rPr>
              <a:t> </a:t>
            </a:r>
            <a:r>
              <a:rPr dirty="0" sz="2800" spc="-25"/>
              <a:t>historier,</a:t>
            </a:r>
            <a:r>
              <a:rPr dirty="0" sz="2800" spc="215">
                <a:latin typeface="Times New Roman"/>
                <a:cs typeface="Times New Roman"/>
              </a:rPr>
              <a:t> </a:t>
            </a:r>
            <a:r>
              <a:rPr dirty="0" sz="2800"/>
              <a:t>blogg</a:t>
            </a:r>
            <a:r>
              <a:rPr dirty="0" sz="2800" spc="215">
                <a:latin typeface="Times New Roman"/>
                <a:cs typeface="Times New Roman"/>
              </a:rPr>
              <a:t> </a:t>
            </a:r>
            <a:r>
              <a:rPr dirty="0" sz="2800"/>
              <a:t>og</a:t>
            </a:r>
            <a:r>
              <a:rPr dirty="0" sz="2800" spc="195">
                <a:latin typeface="Times New Roman"/>
                <a:cs typeface="Times New Roman"/>
              </a:rPr>
              <a:t> </a:t>
            </a:r>
            <a:r>
              <a:rPr dirty="0" sz="2800"/>
              <a:t>mer</a:t>
            </a:r>
            <a:r>
              <a:rPr dirty="0" sz="2800" spc="180">
                <a:latin typeface="Times New Roman"/>
                <a:cs typeface="Times New Roman"/>
              </a:rPr>
              <a:t> </a:t>
            </a:r>
            <a:r>
              <a:rPr dirty="0" sz="2800" spc="-10"/>
              <a:t>informasjon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/>
              <a:t>om</a:t>
            </a:r>
            <a:r>
              <a:rPr dirty="0" sz="2800" spc="150">
                <a:latin typeface="Times New Roman"/>
                <a:cs typeface="Times New Roman"/>
              </a:rPr>
              <a:t> </a:t>
            </a:r>
            <a:r>
              <a:rPr dirty="0" sz="2800"/>
              <a:t>menighetens</a:t>
            </a:r>
            <a:r>
              <a:rPr dirty="0" sz="2800" spc="170">
                <a:latin typeface="Times New Roman"/>
                <a:cs typeface="Times New Roman"/>
              </a:rPr>
              <a:t> </a:t>
            </a:r>
            <a:r>
              <a:rPr dirty="0" sz="2800"/>
              <a:t>misjonsprosjekt</a:t>
            </a:r>
            <a:r>
              <a:rPr dirty="0" sz="2800" spc="185">
                <a:latin typeface="Times New Roman"/>
                <a:cs typeface="Times New Roman"/>
              </a:rPr>
              <a:t> </a:t>
            </a:r>
            <a:r>
              <a:rPr dirty="0" sz="2800" spc="-20"/>
              <a:t>her: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3493" y="467876"/>
            <a:ext cx="608075" cy="6065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7312" y="1289576"/>
            <a:ext cx="291465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/>
              <a:t>NMS</a:t>
            </a:r>
            <a:r>
              <a:rPr dirty="0" sz="2600" spc="229">
                <a:latin typeface="Times New Roman"/>
                <a:cs typeface="Times New Roman"/>
              </a:rPr>
              <a:t> </a:t>
            </a:r>
            <a:r>
              <a:rPr dirty="0" sz="2600"/>
              <a:t>sin</a:t>
            </a:r>
            <a:r>
              <a:rPr dirty="0" sz="2600" spc="220">
                <a:latin typeface="Times New Roman"/>
                <a:cs typeface="Times New Roman"/>
              </a:rPr>
              <a:t> </a:t>
            </a:r>
            <a:r>
              <a:rPr dirty="0" sz="2600"/>
              <a:t>visjon</a:t>
            </a:r>
            <a:r>
              <a:rPr dirty="0" sz="2600" spc="220">
                <a:latin typeface="Times New Roman"/>
                <a:cs typeface="Times New Roman"/>
              </a:rPr>
              <a:t> </a:t>
            </a:r>
            <a:r>
              <a:rPr dirty="0" sz="2600" spc="-25"/>
              <a:t>er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EN</a:t>
            </a:r>
            <a:r>
              <a:rPr dirty="0" spc="165" b="0">
                <a:latin typeface="Times New Roman"/>
                <a:cs typeface="Times New Roman"/>
              </a:rPr>
              <a:t> </a:t>
            </a:r>
            <a:r>
              <a:rPr dirty="0"/>
              <a:t>LEVENDE</a:t>
            </a:r>
            <a:r>
              <a:rPr dirty="0" spc="215" b="0">
                <a:latin typeface="Times New Roman"/>
                <a:cs typeface="Times New Roman"/>
              </a:rPr>
              <a:t> </a:t>
            </a:r>
            <a:r>
              <a:rPr dirty="0"/>
              <a:t>KIRKE</a:t>
            </a:r>
            <a:r>
              <a:rPr dirty="0" spc="170" b="0">
                <a:latin typeface="Times New Roman"/>
                <a:cs typeface="Times New Roman"/>
              </a:rPr>
              <a:t> </a:t>
            </a:r>
            <a:r>
              <a:rPr dirty="0"/>
              <a:t>OVER</a:t>
            </a:r>
            <a:r>
              <a:rPr dirty="0" spc="170" b="0">
                <a:latin typeface="Times New Roman"/>
                <a:cs typeface="Times New Roman"/>
              </a:rPr>
              <a:t> </a:t>
            </a:r>
            <a:r>
              <a:rPr dirty="0"/>
              <a:t>HELE</a:t>
            </a:r>
            <a:r>
              <a:rPr dirty="0" spc="190" b="0">
                <a:latin typeface="Times New Roman"/>
                <a:cs typeface="Times New Roman"/>
              </a:rPr>
              <a:t> </a:t>
            </a:r>
            <a:r>
              <a:rPr dirty="0" spc="-10"/>
              <a:t>JORDEN</a:t>
            </a:r>
          </a:p>
          <a:p>
            <a:pPr algn="ctr" marL="635">
              <a:lnSpc>
                <a:spcPct val="100000"/>
              </a:lnSpc>
              <a:spcBef>
                <a:spcPts val="3354"/>
              </a:spcBef>
              <a:tabLst>
                <a:tab pos="5985510" algn="l"/>
              </a:tabLst>
            </a:pPr>
            <a:r>
              <a:rPr dirty="0" sz="2600" b="0">
                <a:latin typeface="Verdana"/>
                <a:cs typeface="Verdana"/>
              </a:rPr>
              <a:t>TAKK</a:t>
            </a:r>
            <a:r>
              <a:rPr dirty="0" sz="2600" spc="204" b="0">
                <a:latin typeface="Times New Roman"/>
                <a:cs typeface="Times New Roman"/>
              </a:rPr>
              <a:t> </a:t>
            </a:r>
            <a:r>
              <a:rPr dirty="0" sz="2600" b="0">
                <a:latin typeface="Verdana"/>
                <a:cs typeface="Verdana"/>
              </a:rPr>
              <a:t>for</a:t>
            </a:r>
            <a:r>
              <a:rPr dirty="0" sz="2600" spc="200" b="0">
                <a:latin typeface="Times New Roman"/>
                <a:cs typeface="Times New Roman"/>
              </a:rPr>
              <a:t> </a:t>
            </a:r>
            <a:r>
              <a:rPr dirty="0" sz="2600" b="0">
                <a:latin typeface="Verdana"/>
                <a:cs typeface="Verdana"/>
              </a:rPr>
              <a:t>at</a:t>
            </a:r>
            <a:r>
              <a:rPr dirty="0" sz="2600" spc="204" b="0">
                <a:latin typeface="Times New Roman"/>
                <a:cs typeface="Times New Roman"/>
              </a:rPr>
              <a:t> </a:t>
            </a:r>
            <a:r>
              <a:rPr dirty="0" sz="2600" b="0">
                <a:latin typeface="Verdana"/>
                <a:cs typeface="Verdana"/>
              </a:rPr>
              <a:t>du</a:t>
            </a:r>
            <a:r>
              <a:rPr dirty="0" sz="2600" spc="220" b="0">
                <a:latin typeface="Times New Roman"/>
                <a:cs typeface="Times New Roman"/>
              </a:rPr>
              <a:t> </a:t>
            </a:r>
            <a:r>
              <a:rPr dirty="0" sz="2600" b="0">
                <a:latin typeface="Verdana"/>
                <a:cs typeface="Verdana"/>
              </a:rPr>
              <a:t>er</a:t>
            </a:r>
            <a:r>
              <a:rPr dirty="0" sz="2600" spc="215" b="0">
                <a:latin typeface="Times New Roman"/>
                <a:cs typeface="Times New Roman"/>
              </a:rPr>
              <a:t> </a:t>
            </a:r>
            <a:r>
              <a:rPr dirty="0" sz="2600" b="0">
                <a:latin typeface="Verdana"/>
                <a:cs typeface="Verdana"/>
              </a:rPr>
              <a:t>med</a:t>
            </a:r>
            <a:r>
              <a:rPr dirty="0" sz="2600" spc="210" b="0">
                <a:latin typeface="Times New Roman"/>
                <a:cs typeface="Times New Roman"/>
              </a:rPr>
              <a:t> </a:t>
            </a:r>
            <a:r>
              <a:rPr dirty="0" sz="2600" b="0">
                <a:latin typeface="Verdana"/>
                <a:cs typeface="Verdana"/>
              </a:rPr>
              <a:t>og</a:t>
            </a:r>
            <a:r>
              <a:rPr dirty="0" sz="2600" spc="204" b="0">
                <a:latin typeface="Times New Roman"/>
                <a:cs typeface="Times New Roman"/>
              </a:rPr>
              <a:t> </a:t>
            </a:r>
            <a:r>
              <a:rPr dirty="0" sz="2600" b="0">
                <a:latin typeface="Verdana"/>
                <a:cs typeface="Verdana"/>
              </a:rPr>
              <a:t>bidrar</a:t>
            </a:r>
            <a:r>
              <a:rPr dirty="0" sz="2600" spc="215" b="0">
                <a:latin typeface="Times New Roman"/>
                <a:cs typeface="Times New Roman"/>
              </a:rPr>
              <a:t> </a:t>
            </a:r>
            <a:r>
              <a:rPr dirty="0" sz="2600" spc="-25" b="0">
                <a:latin typeface="Verdana"/>
                <a:cs typeface="Verdana"/>
              </a:rPr>
              <a:t>til</a:t>
            </a:r>
            <a:r>
              <a:rPr dirty="0" sz="2600" b="0">
                <a:latin typeface="Times New Roman"/>
                <a:cs typeface="Times New Roman"/>
              </a:rPr>
              <a:t>	</a:t>
            </a:r>
            <a:r>
              <a:rPr dirty="0" sz="2600" spc="-20" b="0">
                <a:latin typeface="Verdana"/>
                <a:cs typeface="Verdana"/>
              </a:rPr>
              <a:t>det!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"/>
            <a:ext cx="9143991" cy="514349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7813" y="1227828"/>
            <a:ext cx="2736850" cy="1243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0650">
              <a:lnSpc>
                <a:spcPct val="100000"/>
              </a:lnSpc>
              <a:spcBef>
                <a:spcPts val="95"/>
              </a:spcBef>
            </a:pPr>
            <a:r>
              <a:rPr dirty="0" sz="4000" spc="-10" b="1">
                <a:solidFill>
                  <a:srgbClr val="FFFFFF"/>
                </a:solidFill>
                <a:latin typeface="Verdana"/>
                <a:cs typeface="Verdana"/>
              </a:rPr>
              <a:t>SAMMEN</a:t>
            </a:r>
            <a:endParaRPr sz="4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4000" spc="-10" b="1" i="1">
                <a:solidFill>
                  <a:srgbClr val="FFFFFF"/>
                </a:solidFill>
                <a:latin typeface="Verdana"/>
                <a:cs typeface="Verdana"/>
              </a:rPr>
              <a:t>forandrer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89979" y="2446823"/>
            <a:ext cx="339471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1">
                <a:solidFill>
                  <a:srgbClr val="FFFFFF"/>
                </a:solidFill>
                <a:latin typeface="Verdana"/>
                <a:cs typeface="Verdana"/>
              </a:rPr>
              <a:t>VI</a:t>
            </a:r>
            <a:r>
              <a:rPr dirty="0" sz="4000" spc="3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1">
                <a:solidFill>
                  <a:srgbClr val="FFFFFF"/>
                </a:solidFill>
                <a:latin typeface="Verdana"/>
                <a:cs typeface="Verdana"/>
              </a:rPr>
              <a:t>VERDEN!</a:t>
            </a:r>
            <a:endParaRPr sz="4000">
              <a:latin typeface="Verdana"/>
              <a:cs typeface="Verdana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3493" y="467876"/>
            <a:ext cx="608075" cy="606547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8236115" y="4759648"/>
            <a:ext cx="5156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FFFFFF"/>
                </a:solidFill>
                <a:latin typeface="Verdana"/>
                <a:cs typeface="Verdana"/>
              </a:rPr>
              <a:t>©UNSPLASH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51459" y="253000"/>
            <a:ext cx="8641080" cy="4643755"/>
            <a:chOff x="251459" y="253000"/>
            <a:chExt cx="8641080" cy="464375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253000"/>
              <a:ext cx="8641071" cy="4643612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381752" y="2702818"/>
              <a:ext cx="434340" cy="436245"/>
            </a:xfrm>
            <a:custGeom>
              <a:avLst/>
              <a:gdLst/>
              <a:ahLst/>
              <a:cxnLst/>
              <a:rect l="l" t="t" r="r" b="b"/>
              <a:pathLst>
                <a:path w="434340" h="436244">
                  <a:moveTo>
                    <a:pt x="217142" y="0"/>
                  </a:moveTo>
                  <a:lnTo>
                    <a:pt x="167363" y="5756"/>
                  </a:lnTo>
                  <a:lnTo>
                    <a:pt x="121662" y="22151"/>
                  </a:lnTo>
                  <a:lnTo>
                    <a:pt x="81344" y="47878"/>
                  </a:lnTo>
                  <a:lnTo>
                    <a:pt x="47713" y="81628"/>
                  </a:lnTo>
                  <a:lnTo>
                    <a:pt x="22076" y="122092"/>
                  </a:lnTo>
                  <a:lnTo>
                    <a:pt x="5736" y="167961"/>
                  </a:lnTo>
                  <a:lnTo>
                    <a:pt x="0" y="217928"/>
                  </a:lnTo>
                  <a:lnTo>
                    <a:pt x="5736" y="267894"/>
                  </a:lnTo>
                  <a:lnTo>
                    <a:pt x="22076" y="313763"/>
                  </a:lnTo>
                  <a:lnTo>
                    <a:pt x="47713" y="354225"/>
                  </a:lnTo>
                  <a:lnTo>
                    <a:pt x="81344" y="387974"/>
                  </a:lnTo>
                  <a:lnTo>
                    <a:pt x="121662" y="413700"/>
                  </a:lnTo>
                  <a:lnTo>
                    <a:pt x="167363" y="430095"/>
                  </a:lnTo>
                  <a:lnTo>
                    <a:pt x="217142" y="435851"/>
                  </a:lnTo>
                  <a:lnTo>
                    <a:pt x="266941" y="430095"/>
                  </a:lnTo>
                  <a:lnTo>
                    <a:pt x="312657" y="413700"/>
                  </a:lnTo>
                  <a:lnTo>
                    <a:pt x="352985" y="387974"/>
                  </a:lnTo>
                  <a:lnTo>
                    <a:pt x="386621" y="354225"/>
                  </a:lnTo>
                  <a:lnTo>
                    <a:pt x="412262" y="313763"/>
                  </a:lnTo>
                  <a:lnTo>
                    <a:pt x="428602" y="267894"/>
                  </a:lnTo>
                  <a:lnTo>
                    <a:pt x="434339" y="217928"/>
                  </a:lnTo>
                  <a:lnTo>
                    <a:pt x="428602" y="167961"/>
                  </a:lnTo>
                  <a:lnTo>
                    <a:pt x="412262" y="122092"/>
                  </a:lnTo>
                  <a:lnTo>
                    <a:pt x="386621" y="81628"/>
                  </a:lnTo>
                  <a:lnTo>
                    <a:pt x="352985" y="47878"/>
                  </a:lnTo>
                  <a:lnTo>
                    <a:pt x="312657" y="22151"/>
                  </a:lnTo>
                  <a:lnTo>
                    <a:pt x="266941" y="5756"/>
                  </a:lnTo>
                  <a:lnTo>
                    <a:pt x="217142" y="0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81752" y="2702818"/>
              <a:ext cx="434340" cy="436245"/>
            </a:xfrm>
            <a:custGeom>
              <a:avLst/>
              <a:gdLst/>
              <a:ahLst/>
              <a:cxnLst/>
              <a:rect l="l" t="t" r="r" b="b"/>
              <a:pathLst>
                <a:path w="434340" h="436244">
                  <a:moveTo>
                    <a:pt x="0" y="217928"/>
                  </a:moveTo>
                  <a:lnTo>
                    <a:pt x="5736" y="167961"/>
                  </a:lnTo>
                  <a:lnTo>
                    <a:pt x="22076" y="122092"/>
                  </a:lnTo>
                  <a:lnTo>
                    <a:pt x="47713" y="81628"/>
                  </a:lnTo>
                  <a:lnTo>
                    <a:pt x="81344" y="47878"/>
                  </a:lnTo>
                  <a:lnTo>
                    <a:pt x="121662" y="22151"/>
                  </a:lnTo>
                  <a:lnTo>
                    <a:pt x="167363" y="5756"/>
                  </a:lnTo>
                  <a:lnTo>
                    <a:pt x="217142" y="0"/>
                  </a:lnTo>
                  <a:lnTo>
                    <a:pt x="266941" y="5756"/>
                  </a:lnTo>
                  <a:lnTo>
                    <a:pt x="312657" y="22151"/>
                  </a:lnTo>
                  <a:lnTo>
                    <a:pt x="352985" y="47878"/>
                  </a:lnTo>
                  <a:lnTo>
                    <a:pt x="386621" y="81628"/>
                  </a:lnTo>
                  <a:lnTo>
                    <a:pt x="412262" y="122092"/>
                  </a:lnTo>
                  <a:lnTo>
                    <a:pt x="428602" y="167961"/>
                  </a:lnTo>
                  <a:lnTo>
                    <a:pt x="434339" y="217928"/>
                  </a:lnTo>
                  <a:lnTo>
                    <a:pt x="428602" y="267894"/>
                  </a:lnTo>
                  <a:lnTo>
                    <a:pt x="412262" y="313763"/>
                  </a:lnTo>
                  <a:lnTo>
                    <a:pt x="386621" y="354225"/>
                  </a:lnTo>
                  <a:lnTo>
                    <a:pt x="352985" y="387974"/>
                  </a:lnTo>
                  <a:lnTo>
                    <a:pt x="312657" y="413700"/>
                  </a:lnTo>
                  <a:lnTo>
                    <a:pt x="266941" y="430095"/>
                  </a:lnTo>
                  <a:lnTo>
                    <a:pt x="217142" y="435851"/>
                  </a:lnTo>
                  <a:lnTo>
                    <a:pt x="167363" y="430095"/>
                  </a:lnTo>
                  <a:lnTo>
                    <a:pt x="121662" y="413700"/>
                  </a:lnTo>
                  <a:lnTo>
                    <a:pt x="81344" y="387974"/>
                  </a:lnTo>
                  <a:lnTo>
                    <a:pt x="47713" y="354225"/>
                  </a:lnTo>
                  <a:lnTo>
                    <a:pt x="22076" y="313763"/>
                  </a:lnTo>
                  <a:lnTo>
                    <a:pt x="5736" y="267894"/>
                  </a:lnTo>
                  <a:lnTo>
                    <a:pt x="0" y="217928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3976" rIns="0" bIns="0" rtlCol="0" vert="horz">
            <a:spAutoFit/>
          </a:bodyPr>
          <a:lstStyle/>
          <a:p>
            <a:pPr marL="1590675">
              <a:lnSpc>
                <a:spcPct val="100000"/>
              </a:lnSpc>
              <a:spcBef>
                <a:spcPts val="100"/>
              </a:spcBef>
            </a:pPr>
            <a:r>
              <a:rPr dirty="0" sz="2400" spc="-20" b="1">
                <a:latin typeface="Verdana"/>
                <a:cs typeface="Verdana"/>
              </a:rPr>
              <a:t>KINA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3493" y="467876"/>
            <a:ext cx="608075" cy="6065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935" y="233186"/>
            <a:ext cx="3240012" cy="468017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3493" y="464831"/>
            <a:ext cx="612636" cy="611103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949706" y="988781"/>
            <a:ext cx="4329430" cy="254063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DETTE</a:t>
            </a:r>
            <a:r>
              <a:rPr dirty="0" sz="20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dirty="0" sz="2000" spc="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VI</a:t>
            </a:r>
            <a:r>
              <a:rPr dirty="0" sz="20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dirty="0" sz="2000" spc="1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 b="1">
                <a:solidFill>
                  <a:srgbClr val="FFFFFF"/>
                </a:solidFill>
                <a:latin typeface="Verdana"/>
                <a:cs typeface="Verdana"/>
              </a:rPr>
              <a:t>PÅ:</a:t>
            </a:r>
            <a:endParaRPr sz="2000">
              <a:latin typeface="Verdana"/>
              <a:cs typeface="Verdana"/>
            </a:endParaRPr>
          </a:p>
          <a:p>
            <a:pPr marL="194945" indent="-182245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94945" algn="l"/>
              </a:tabLst>
            </a:pP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Støtte</a:t>
            </a:r>
            <a:r>
              <a:rPr dirty="0" sz="20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til</a:t>
            </a:r>
            <a:r>
              <a:rPr dirty="0" sz="20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teologisk</a:t>
            </a:r>
            <a:r>
              <a:rPr dirty="0" sz="2000" spc="1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utdanning</a:t>
            </a:r>
            <a:endParaRPr sz="2000">
              <a:latin typeface="Verdana"/>
              <a:cs typeface="Verdana"/>
            </a:endParaRPr>
          </a:p>
          <a:p>
            <a:pPr marL="194945" indent="-182245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94945" algn="l"/>
              </a:tabLst>
            </a:pP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Opplæring</a:t>
            </a:r>
            <a:r>
              <a:rPr dirty="0" sz="20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20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sjelesorg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diakoni</a:t>
            </a:r>
            <a:endParaRPr sz="2000">
              <a:latin typeface="Verdana"/>
              <a:cs typeface="Verdana"/>
            </a:endParaRPr>
          </a:p>
          <a:p>
            <a:pPr marL="194945" indent="-182245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94945" algn="l"/>
              </a:tabLst>
            </a:pP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Økologisk</a:t>
            </a:r>
            <a:r>
              <a:rPr dirty="0" sz="20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jordbruk</a:t>
            </a:r>
            <a:r>
              <a:rPr dirty="0" sz="20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miljøvern</a:t>
            </a:r>
            <a:endParaRPr sz="2000">
              <a:latin typeface="Verdana"/>
              <a:cs typeface="Verdana"/>
            </a:endParaRPr>
          </a:p>
          <a:p>
            <a:pPr marL="194945" marR="704215" indent="-18288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94945" algn="l"/>
              </a:tabLst>
            </a:pP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Støtte</a:t>
            </a:r>
            <a:r>
              <a:rPr dirty="0" sz="20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til</a:t>
            </a:r>
            <a:r>
              <a:rPr dirty="0" sz="20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kvinner</a:t>
            </a:r>
            <a:r>
              <a:rPr dirty="0" sz="2000" spc="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utsatt</a:t>
            </a:r>
            <a:r>
              <a:rPr dirty="0" sz="20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menneskehandel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522815" y="1596725"/>
            <a:ext cx="285559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NMS</a:t>
            </a:r>
            <a:r>
              <a:rPr dirty="0" sz="18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startet</a:t>
            </a:r>
            <a:r>
              <a:rPr dirty="0" sz="18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arbeidet</a:t>
            </a:r>
            <a:r>
              <a:rPr dirty="0" sz="18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Kina</a:t>
            </a:r>
            <a:r>
              <a:rPr dirty="0" sz="18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800" spc="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1902</a:t>
            </a:r>
            <a:r>
              <a:rPr dirty="0" sz="1800" spc="1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18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Verdana"/>
                <a:cs typeface="Verdana"/>
              </a:rPr>
              <a:t>arbeider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fremdeles</a:t>
            </a:r>
            <a:r>
              <a:rPr dirty="0" sz="18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8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Verdana"/>
                <a:cs typeface="Verdana"/>
              </a:rPr>
              <a:t>partnerskap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dirty="0" sz="18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kirkene</a:t>
            </a:r>
            <a:r>
              <a:rPr dirty="0" sz="18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800" spc="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Verdana"/>
                <a:cs typeface="Verdana"/>
              </a:rPr>
              <a:t>Fastlands-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Kina,</a:t>
            </a:r>
            <a:r>
              <a:rPr dirty="0" sz="1800" spc="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Hongkong</a:t>
            </a:r>
            <a:r>
              <a:rPr dirty="0" sz="18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18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Verdana"/>
                <a:cs typeface="Verdana"/>
              </a:rPr>
              <a:t>på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Verdana"/>
                <a:cs typeface="Verdana"/>
              </a:rPr>
              <a:t>Taiwan.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743" y="248419"/>
            <a:ext cx="4829545" cy="464666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16037" y="4739077"/>
            <a:ext cx="7207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FFFFFF"/>
                </a:solidFill>
                <a:latin typeface="Verdana"/>
                <a:cs typeface="Verdana"/>
              </a:rPr>
              <a:t>©UNSPLASH.COM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64067" y="1605132"/>
            <a:ext cx="3887470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Det</a:t>
            </a:r>
            <a:r>
              <a:rPr dirty="0" sz="20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dirty="0" sz="20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20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enorm</a:t>
            </a:r>
            <a:r>
              <a:rPr dirty="0" sz="2000" spc="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ledermangel,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1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et</a:t>
            </a:r>
            <a:r>
              <a:rPr dirty="0" sz="20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stort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underskudd</a:t>
            </a:r>
            <a:r>
              <a:rPr dirty="0" sz="20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på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kirkelig</a:t>
            </a:r>
            <a:r>
              <a:rPr dirty="0" sz="20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undervisning</a:t>
            </a:r>
            <a:r>
              <a:rPr dirty="0" sz="20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kristen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Verdana"/>
                <a:cs typeface="Verdana"/>
              </a:rPr>
              <a:t>litteratur.</a:t>
            </a:r>
            <a:r>
              <a:rPr dirty="0" sz="20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Kirken</a:t>
            </a:r>
            <a:r>
              <a:rPr dirty="0" sz="20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35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dirty="0" sz="20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preget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av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Verdana"/>
                <a:cs typeface="Verdana"/>
              </a:rPr>
              <a:t>svak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kirkestruktur</a:t>
            </a:r>
            <a:r>
              <a:rPr dirty="0" sz="2000" spc="1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lite</a:t>
            </a:r>
            <a:r>
              <a:rPr dirty="0" sz="20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penger.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5784" y="242325"/>
            <a:ext cx="3093702" cy="46558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861320" y="4741662"/>
            <a:ext cx="16935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©MARIEKE</a:t>
            </a:r>
            <a:r>
              <a:rPr dirty="0" sz="6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Verdana"/>
                <a:cs typeface="Verdana"/>
              </a:rPr>
              <a:t>RODE-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CHRISTOFFERSEN</a:t>
            </a:r>
            <a:r>
              <a:rPr dirty="0" sz="6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dirty="0" sz="6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Verdana"/>
                <a:cs typeface="Verdana"/>
              </a:rPr>
              <a:t>NMS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8537" y="251464"/>
            <a:ext cx="4593322" cy="464057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797316" y="1605132"/>
            <a:ext cx="2958465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NMS</a:t>
            </a:r>
            <a:r>
              <a:rPr dirty="0" sz="2000" spc="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samarbeider</a:t>
            </a:r>
            <a:r>
              <a:rPr dirty="0" sz="20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kirken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2000" spc="1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Kina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1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støtter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bibel-</a:t>
            </a:r>
            <a:r>
              <a:rPr dirty="0" sz="2000" spc="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1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presteskoler,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bidrar</a:t>
            </a:r>
            <a:r>
              <a:rPr dirty="0" sz="200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dirty="0" sz="20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litteratur,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økonomiske</a:t>
            </a:r>
            <a:r>
              <a:rPr dirty="0" sz="2000" spc="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midler</a:t>
            </a:r>
            <a:r>
              <a:rPr dirty="0" sz="2000" spc="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organisasjonsbygging.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366963" y="4735129"/>
            <a:ext cx="114490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©MARIT</a:t>
            </a:r>
            <a:r>
              <a:rPr dirty="0" sz="6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MJØLSNESET</a:t>
            </a:r>
            <a:r>
              <a:rPr dirty="0" sz="6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dirty="0" sz="6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Verdana"/>
                <a:cs typeface="Verdana"/>
              </a:rPr>
              <a:t>NMS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62248" y="1326583"/>
            <a:ext cx="2790190" cy="2465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200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sammarbeid</a:t>
            </a:r>
            <a:r>
              <a:rPr dirty="0" sz="20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kirken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Amity,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kinesisk</a:t>
            </a:r>
            <a:r>
              <a:rPr dirty="0" sz="2000" spc="1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diakonal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organisasjon,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arbeider</a:t>
            </a:r>
            <a:r>
              <a:rPr dirty="0" sz="2000" spc="1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vi</a:t>
            </a:r>
            <a:r>
              <a:rPr dirty="0" sz="2000" spc="1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dirty="0" sz="20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Verdana"/>
                <a:cs typeface="Verdana"/>
              </a:rPr>
              <a:t>flere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diakonale</a:t>
            </a:r>
            <a:r>
              <a:rPr dirty="0" sz="2000" spc="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prosjekter</a:t>
            </a:r>
            <a:r>
              <a:rPr dirty="0" sz="20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20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provinsene</a:t>
            </a:r>
            <a:r>
              <a:rPr dirty="0" sz="20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Verdana"/>
                <a:cs typeface="Verdana"/>
              </a:rPr>
              <a:t>Hunan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Verdana"/>
                <a:cs typeface="Verdana"/>
              </a:rPr>
              <a:t>og</a:t>
            </a:r>
            <a:r>
              <a:rPr dirty="0" sz="2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Verdana"/>
                <a:cs typeface="Verdana"/>
              </a:rPr>
              <a:t>Guangxi.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756" y="248419"/>
            <a:ext cx="4744950" cy="464666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226963" y="4739077"/>
            <a:ext cx="16935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©MARIEKE</a:t>
            </a:r>
            <a:r>
              <a:rPr dirty="0" sz="6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Verdana"/>
                <a:cs typeface="Verdana"/>
              </a:rPr>
              <a:t>RODE-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CHRISTOFFERSEN</a:t>
            </a:r>
            <a:r>
              <a:rPr dirty="0" sz="6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dirty="0" sz="6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Verdana"/>
                <a:cs typeface="Verdana"/>
              </a:rPr>
              <a:t>NMS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Et</a:t>
            </a:r>
            <a:r>
              <a:rPr dirty="0" spc="150">
                <a:latin typeface="Times New Roman"/>
                <a:cs typeface="Times New Roman"/>
              </a:rPr>
              <a:t> </a:t>
            </a:r>
            <a:r>
              <a:rPr dirty="0"/>
              <a:t>prosjekt</a:t>
            </a:r>
            <a:r>
              <a:rPr dirty="0" spc="165">
                <a:latin typeface="Times New Roman"/>
                <a:cs typeface="Times New Roman"/>
              </a:rPr>
              <a:t> </a:t>
            </a:r>
            <a:r>
              <a:rPr dirty="0" spc="-10"/>
              <a:t>hjelper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besteforeldre</a:t>
            </a:r>
            <a:r>
              <a:rPr dirty="0" spc="95">
                <a:latin typeface="Times New Roman"/>
                <a:cs typeface="Times New Roman"/>
              </a:rPr>
              <a:t> </a:t>
            </a:r>
            <a:r>
              <a:rPr dirty="0"/>
              <a:t>som</a:t>
            </a:r>
            <a:r>
              <a:rPr dirty="0" spc="135">
                <a:latin typeface="Times New Roman"/>
                <a:cs typeface="Times New Roman"/>
              </a:rPr>
              <a:t> </a:t>
            </a:r>
            <a:r>
              <a:rPr dirty="0" spc="-25"/>
              <a:t>har</a:t>
            </a:r>
            <a:r>
              <a:rPr dirty="0" spc="-25">
                <a:latin typeface="Times New Roman"/>
                <a:cs typeface="Times New Roman"/>
              </a:rPr>
              <a:t> </a:t>
            </a:r>
            <a:r>
              <a:rPr dirty="0"/>
              <a:t>ansvar</a:t>
            </a:r>
            <a:r>
              <a:rPr dirty="0" spc="135">
                <a:latin typeface="Times New Roman"/>
                <a:cs typeface="Times New Roman"/>
              </a:rPr>
              <a:t> </a:t>
            </a:r>
            <a:r>
              <a:rPr dirty="0"/>
              <a:t>for</a:t>
            </a:r>
            <a:r>
              <a:rPr dirty="0" spc="140">
                <a:latin typeface="Times New Roman"/>
                <a:cs typeface="Times New Roman"/>
              </a:rPr>
              <a:t> </a:t>
            </a:r>
            <a:r>
              <a:rPr dirty="0"/>
              <a:t>barnebarn</a:t>
            </a:r>
            <a:r>
              <a:rPr dirty="0" spc="140">
                <a:latin typeface="Times New Roman"/>
                <a:cs typeface="Times New Roman"/>
              </a:rPr>
              <a:t> </a:t>
            </a:r>
            <a:r>
              <a:rPr dirty="0" spc="-25"/>
              <a:t>med</a:t>
            </a:r>
            <a:r>
              <a:rPr dirty="0" spc="-25">
                <a:latin typeface="Times New Roman"/>
                <a:cs typeface="Times New Roman"/>
              </a:rPr>
              <a:t> </a:t>
            </a:r>
            <a:r>
              <a:rPr dirty="0"/>
              <a:t>både</a:t>
            </a:r>
            <a:r>
              <a:rPr dirty="0" spc="180">
                <a:latin typeface="Times New Roman"/>
                <a:cs typeface="Times New Roman"/>
              </a:rPr>
              <a:t> </a:t>
            </a:r>
            <a:r>
              <a:rPr dirty="0"/>
              <a:t>mat</a:t>
            </a:r>
            <a:r>
              <a:rPr dirty="0" spc="175">
                <a:latin typeface="Times New Roman"/>
                <a:cs typeface="Times New Roman"/>
              </a:rPr>
              <a:t> </a:t>
            </a:r>
            <a:r>
              <a:rPr dirty="0"/>
              <a:t>og</a:t>
            </a:r>
            <a:r>
              <a:rPr dirty="0" spc="185">
                <a:latin typeface="Times New Roman"/>
                <a:cs typeface="Times New Roman"/>
              </a:rPr>
              <a:t> </a:t>
            </a:r>
            <a:r>
              <a:rPr dirty="0" spc="-10"/>
              <a:t>lekselesing.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40" y="252999"/>
            <a:ext cx="3165340" cy="464208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89837" y="4735044"/>
            <a:ext cx="148463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©MARIEKE</a:t>
            </a:r>
            <a:r>
              <a:rPr dirty="0" sz="6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 spc="-10">
                <a:solidFill>
                  <a:srgbClr val="FFFFFF"/>
                </a:solidFill>
                <a:latin typeface="Verdana"/>
                <a:cs typeface="Verdana"/>
              </a:rPr>
              <a:t>RODE-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CHRISTOFFE</a:t>
            </a:r>
            <a:r>
              <a:rPr dirty="0" sz="6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dirty="0" sz="600" spc="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600" spc="-25">
                <a:solidFill>
                  <a:srgbClr val="FFFFFF"/>
                </a:solidFill>
                <a:latin typeface="Verdana"/>
                <a:cs typeface="Verdana"/>
              </a:rPr>
              <a:t>NMS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2212" y="2003480"/>
            <a:ext cx="385508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/>
              <a:t>På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 spc="-10"/>
              <a:t>Taiwan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/>
              <a:t>samarbeider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/>
              <a:t>NMS</a:t>
            </a:r>
            <a:r>
              <a:rPr dirty="0" sz="1800" spc="105">
                <a:latin typeface="Times New Roman"/>
                <a:cs typeface="Times New Roman"/>
              </a:rPr>
              <a:t> </a:t>
            </a:r>
            <a:r>
              <a:rPr dirty="0" sz="1800" spc="-25"/>
              <a:t>med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/>
              <a:t>Taiwan</a:t>
            </a:r>
            <a:r>
              <a:rPr dirty="0" sz="1800" spc="85">
                <a:latin typeface="Times New Roman"/>
                <a:cs typeface="Times New Roman"/>
              </a:rPr>
              <a:t> </a:t>
            </a:r>
            <a:r>
              <a:rPr dirty="0" sz="1800"/>
              <a:t>Lutherske</a:t>
            </a:r>
            <a:r>
              <a:rPr dirty="0" sz="1800" spc="90">
                <a:latin typeface="Times New Roman"/>
                <a:cs typeface="Times New Roman"/>
              </a:rPr>
              <a:t> </a:t>
            </a:r>
            <a:r>
              <a:rPr dirty="0" sz="1800"/>
              <a:t>Kirke</a:t>
            </a:r>
            <a:r>
              <a:rPr dirty="0" sz="1800" spc="85">
                <a:latin typeface="Times New Roman"/>
                <a:cs typeface="Times New Roman"/>
              </a:rPr>
              <a:t> </a:t>
            </a:r>
            <a:r>
              <a:rPr dirty="0" sz="1800"/>
              <a:t>(TLC)</a:t>
            </a:r>
            <a:r>
              <a:rPr dirty="0" sz="1800" spc="80">
                <a:latin typeface="Times New Roman"/>
                <a:cs typeface="Times New Roman"/>
              </a:rPr>
              <a:t> </a:t>
            </a:r>
            <a:r>
              <a:rPr dirty="0" sz="1800" spc="-25"/>
              <a:t>om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/>
              <a:t>et</a:t>
            </a:r>
            <a:r>
              <a:rPr dirty="0" sz="1800" spc="155">
                <a:latin typeface="Times New Roman"/>
                <a:cs typeface="Times New Roman"/>
              </a:rPr>
              <a:t> </a:t>
            </a:r>
            <a:r>
              <a:rPr dirty="0" sz="1800"/>
              <a:t>læringsprosjekt</a:t>
            </a:r>
            <a:r>
              <a:rPr dirty="0" sz="1800" spc="155">
                <a:latin typeface="Times New Roman"/>
                <a:cs typeface="Times New Roman"/>
              </a:rPr>
              <a:t> </a:t>
            </a:r>
            <a:r>
              <a:rPr dirty="0" sz="1800"/>
              <a:t>for</a:t>
            </a:r>
            <a:r>
              <a:rPr dirty="0" sz="1800" spc="145">
                <a:latin typeface="Times New Roman"/>
                <a:cs typeface="Times New Roman"/>
              </a:rPr>
              <a:t> </a:t>
            </a:r>
            <a:r>
              <a:rPr dirty="0" sz="1800"/>
              <a:t>å</a:t>
            </a:r>
            <a:r>
              <a:rPr dirty="0" sz="1800" spc="135">
                <a:latin typeface="Times New Roman"/>
                <a:cs typeface="Times New Roman"/>
              </a:rPr>
              <a:t> </a:t>
            </a:r>
            <a:r>
              <a:rPr dirty="0" sz="1800" spc="-20"/>
              <a:t>bedre</a:t>
            </a:r>
            <a:r>
              <a:rPr dirty="0" sz="1800" spc="500">
                <a:latin typeface="Times New Roman"/>
                <a:cs typeface="Times New Roman"/>
              </a:rPr>
              <a:t> </a:t>
            </a:r>
            <a:r>
              <a:rPr dirty="0" sz="1800"/>
              <a:t>vår</a:t>
            </a:r>
            <a:r>
              <a:rPr dirty="0" sz="1800" spc="145">
                <a:latin typeface="Times New Roman"/>
                <a:cs typeface="Times New Roman"/>
              </a:rPr>
              <a:t> </a:t>
            </a:r>
            <a:r>
              <a:rPr dirty="0" sz="1800"/>
              <a:t>felles</a:t>
            </a:r>
            <a:r>
              <a:rPr dirty="0" sz="1800" spc="170">
                <a:latin typeface="Times New Roman"/>
                <a:cs typeface="Times New Roman"/>
              </a:rPr>
              <a:t> </a:t>
            </a:r>
            <a:r>
              <a:rPr dirty="0" sz="1800"/>
              <a:t>misjonsinnsats</a:t>
            </a:r>
            <a:r>
              <a:rPr dirty="0" sz="1800" spc="150">
                <a:latin typeface="Times New Roman"/>
                <a:cs typeface="Times New Roman"/>
              </a:rPr>
              <a:t> </a:t>
            </a:r>
            <a:r>
              <a:rPr dirty="0" sz="1800"/>
              <a:t>i</a:t>
            </a:r>
            <a:r>
              <a:rPr dirty="0" sz="1800" spc="155">
                <a:latin typeface="Times New Roman"/>
                <a:cs typeface="Times New Roman"/>
              </a:rPr>
              <a:t> </a:t>
            </a:r>
            <a:r>
              <a:rPr dirty="0" sz="1800" spc="-10"/>
              <a:t>Asia.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88146" y="237746"/>
            <a:ext cx="3105907" cy="465734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073378" y="4717646"/>
            <a:ext cx="7207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FFFFFF"/>
                </a:solidFill>
                <a:latin typeface="Verdana"/>
                <a:cs typeface="Verdana"/>
              </a:rPr>
              <a:t>©UNSPLASH.COM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Liv Olaug Haaland</dc:creator>
  <dc:title>THAILAND</dc:title>
  <dcterms:created xsi:type="dcterms:W3CDTF">2024-05-10T10:53:23Z</dcterms:created>
  <dcterms:modified xsi:type="dcterms:W3CDTF">2024-05-10T10:53:23Z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2024-05-10T00:00:00Z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2024-05-10T00:00:00Z</vt:filetime>
  </property>
  <property fmtid="{D5CDD505-2E9C-101B-9397-08002B2CF9AE}" pid="5" name="Producer">
    <vt:lpwstr>GPL Ghostscript 10.00.0</vt:lpwstr>
  </property>
</Properties>
</file>