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8648700" cy="4654550"/>
  <p:notesSz cx="8648700" cy="46545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262" y="1397472"/>
            <a:ext cx="7205980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04504" y="2676093"/>
            <a:ext cx="62865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29650" y="0"/>
            <a:ext cx="3016250" cy="4645660"/>
          </a:xfrm>
          <a:custGeom>
            <a:avLst/>
            <a:gdLst/>
            <a:ahLst/>
            <a:cxnLst/>
            <a:rect l="l" t="t" r="r" b="b"/>
            <a:pathLst>
              <a:path w="3016250" h="4645660">
                <a:moveTo>
                  <a:pt x="3015984" y="0"/>
                </a:moveTo>
                <a:lnTo>
                  <a:pt x="0" y="0"/>
                </a:lnTo>
                <a:lnTo>
                  <a:pt x="0" y="4645158"/>
                </a:lnTo>
                <a:lnTo>
                  <a:pt x="3015984" y="4645158"/>
                </a:lnTo>
                <a:lnTo>
                  <a:pt x="3015984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32752" y="1070546"/>
            <a:ext cx="3764946" cy="30720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457350" y="1070546"/>
            <a:ext cx="3764946" cy="30720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57" y="0"/>
            <a:ext cx="4319270" cy="4645660"/>
          </a:xfrm>
          <a:custGeom>
            <a:avLst/>
            <a:gdLst/>
            <a:ahLst/>
            <a:cxnLst/>
            <a:rect l="l" t="t" r="r" b="b"/>
            <a:pathLst>
              <a:path w="4319270" h="4645660">
                <a:moveTo>
                  <a:pt x="4319002" y="0"/>
                </a:moveTo>
                <a:lnTo>
                  <a:pt x="0" y="0"/>
                </a:lnTo>
                <a:lnTo>
                  <a:pt x="0" y="4645158"/>
                </a:lnTo>
                <a:lnTo>
                  <a:pt x="4319002" y="4645158"/>
                </a:lnTo>
                <a:lnTo>
                  <a:pt x="4319002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57" y="0"/>
            <a:ext cx="4319270" cy="4645660"/>
          </a:xfrm>
          <a:custGeom>
            <a:avLst/>
            <a:gdLst/>
            <a:ahLst/>
            <a:cxnLst/>
            <a:rect l="l" t="t" r="r" b="b"/>
            <a:pathLst>
              <a:path w="4319270" h="4645660">
                <a:moveTo>
                  <a:pt x="4319002" y="0"/>
                </a:moveTo>
                <a:lnTo>
                  <a:pt x="0" y="0"/>
                </a:lnTo>
                <a:lnTo>
                  <a:pt x="0" y="4645158"/>
                </a:lnTo>
                <a:lnTo>
                  <a:pt x="4319002" y="4645158"/>
                </a:lnTo>
                <a:lnTo>
                  <a:pt x="4319002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57358" y="616398"/>
            <a:ext cx="1721484" cy="941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1450" y="1649249"/>
            <a:ext cx="7992149" cy="1274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942717" y="4328731"/>
            <a:ext cx="2769616" cy="2327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32752" y="4328731"/>
            <a:ext cx="1990661" cy="2327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231636" y="4328731"/>
            <a:ext cx="1990661" cy="2327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3" y="1538"/>
            <a:ext cx="8641080" cy="4643755"/>
            <a:chOff x="1523" y="1538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1538"/>
              <a:ext cx="8641071" cy="464361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9270" y="315469"/>
              <a:ext cx="2005556" cy="2005578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108835" y="2663584"/>
            <a:ext cx="6424930" cy="1125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0"/>
              </a:spcBef>
            </a:pPr>
            <a:r>
              <a:rPr dirty="0" sz="5400" spc="-10" b="1">
                <a:solidFill>
                  <a:srgbClr val="FFFFFF"/>
                </a:solidFill>
                <a:latin typeface="Verdana"/>
                <a:cs typeface="Verdana"/>
              </a:rPr>
              <a:t>ETIOPIA</a:t>
            </a:r>
            <a:endParaRPr sz="5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18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presentasjon</a:t>
            </a:r>
            <a:r>
              <a:rPr dirty="0" sz="18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18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18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sitt</a:t>
            </a:r>
            <a:r>
              <a:rPr dirty="0" sz="18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engasjement</a:t>
            </a:r>
            <a:r>
              <a:rPr dirty="0" sz="1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8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Verdana"/>
                <a:cs typeface="Verdana"/>
              </a:rPr>
              <a:t>landet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428612" y="4491443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2567" y="631879"/>
            <a:ext cx="2029460" cy="1550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Vi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/>
              <a:t>jobber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 spc="-25"/>
              <a:t>for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 spc="-10"/>
              <a:t>kvinners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rettigheter</a:t>
            </a:r>
            <a:r>
              <a:rPr dirty="0" spc="14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spc="-25"/>
              <a:t>en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 spc="-10"/>
              <a:t>mannsdominert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 spc="-10"/>
              <a:t>kultur.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932567" y="2156395"/>
            <a:ext cx="197167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Kvinnesyn</a:t>
            </a:r>
            <a:r>
              <a:rPr dirty="0" sz="20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tradisjon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fratar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ofte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kvinner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muligheter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delta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kirke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samfunn.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1"/>
            <a:ext cx="5628126" cy="464514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435417" y="4484295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629650" y="0"/>
            <a:ext cx="3016250" cy="4645660"/>
          </a:xfrm>
          <a:custGeom>
            <a:avLst/>
            <a:gdLst/>
            <a:ahLst/>
            <a:cxnLst/>
            <a:rect l="l" t="t" r="r" b="b"/>
            <a:pathLst>
              <a:path w="3016250" h="4645660">
                <a:moveTo>
                  <a:pt x="3015984" y="0"/>
                </a:moveTo>
                <a:lnTo>
                  <a:pt x="0" y="0"/>
                </a:lnTo>
                <a:lnTo>
                  <a:pt x="0" y="4645158"/>
                </a:lnTo>
                <a:lnTo>
                  <a:pt x="3015984" y="4645158"/>
                </a:lnTo>
                <a:lnTo>
                  <a:pt x="3015984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57358" y="624144"/>
            <a:ext cx="2225040" cy="18554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324485">
              <a:lnSpc>
                <a:spcPct val="100000"/>
              </a:lnSpc>
              <a:spcBef>
                <a:spcPts val="100"/>
              </a:spcBef>
            </a:pPr>
            <a:r>
              <a:rPr dirty="0"/>
              <a:t>Vi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/>
              <a:t>er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/>
              <a:t>med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/>
              <a:t>på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 spc="-50"/>
              <a:t>å</a:t>
            </a:r>
            <a:r>
              <a:rPr dirty="0" spc="-50">
                <a:latin typeface="Times New Roman"/>
                <a:cs typeface="Times New Roman"/>
              </a:rPr>
              <a:t> </a:t>
            </a:r>
            <a:r>
              <a:rPr dirty="0"/>
              <a:t>kjempe</a:t>
            </a:r>
            <a:r>
              <a:rPr dirty="0" spc="120">
                <a:latin typeface="Times New Roman"/>
                <a:cs typeface="Times New Roman"/>
              </a:rPr>
              <a:t> </a:t>
            </a:r>
            <a:r>
              <a:rPr dirty="0" spc="-25"/>
              <a:t>mot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 spc="-10"/>
              <a:t>omskjæring</a:t>
            </a:r>
            <a:r>
              <a:rPr dirty="0" spc="500">
                <a:latin typeface="Times New Roman"/>
                <a:cs typeface="Times New Roman"/>
              </a:rPr>
              <a:t> </a:t>
            </a:r>
            <a:r>
              <a:rPr dirty="0"/>
              <a:t>av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spc="-10"/>
              <a:t>jenter,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 spc="-10"/>
              <a:t>barneekteskap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og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 spc="-20"/>
              <a:t>fødselsskader.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1"/>
            <a:ext cx="5628126" cy="464514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435417" y="4484295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629650" y="0"/>
            <a:ext cx="3016250" cy="4645660"/>
          </a:xfrm>
          <a:custGeom>
            <a:avLst/>
            <a:gdLst/>
            <a:ahLst/>
            <a:cxnLst/>
            <a:rect l="l" t="t" r="r" b="b"/>
            <a:pathLst>
              <a:path w="3016250" h="4645660">
                <a:moveTo>
                  <a:pt x="3015984" y="0"/>
                </a:moveTo>
                <a:lnTo>
                  <a:pt x="0" y="0"/>
                </a:lnTo>
                <a:lnTo>
                  <a:pt x="0" y="4645158"/>
                </a:lnTo>
                <a:lnTo>
                  <a:pt x="3015984" y="4645158"/>
                </a:lnTo>
                <a:lnTo>
                  <a:pt x="3015984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5857358" y="624144"/>
            <a:ext cx="1790064" cy="33801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Gjennom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workshops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forebyggende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informasjons-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arbeid,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får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hjemvendte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etiopiske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migranter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støtte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endParaRPr sz="2000">
              <a:latin typeface="Verdana"/>
              <a:cs typeface="Verdana"/>
            </a:endParaRPr>
          </a:p>
          <a:p>
            <a:pPr marL="12700" marR="182880">
              <a:lnSpc>
                <a:spcPct val="100000"/>
              </a:lnSpc>
              <a:spcBef>
                <a:spcPts val="1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vanskelig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situasjon.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1"/>
            <a:ext cx="5628126" cy="464514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357452" y="4492553"/>
            <a:ext cx="11931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KLAUS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CHR.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KÜSPERT/NMS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57" y="0"/>
            <a:ext cx="8639810" cy="4645660"/>
            <a:chOff x="3057" y="0"/>
            <a:chExt cx="8639810" cy="4645660"/>
          </a:xfrm>
        </p:grpSpPr>
        <p:sp>
          <p:nvSpPr>
            <p:cNvPr id="3" name="object 3" descr=""/>
            <p:cNvSpPr/>
            <p:nvPr/>
          </p:nvSpPr>
          <p:spPr>
            <a:xfrm>
              <a:off x="3057" y="0"/>
              <a:ext cx="4319270" cy="4645660"/>
            </a:xfrm>
            <a:custGeom>
              <a:avLst/>
              <a:gdLst/>
              <a:ahLst/>
              <a:cxnLst/>
              <a:rect l="l" t="t" r="r" b="b"/>
              <a:pathLst>
                <a:path w="4319270" h="4645660">
                  <a:moveTo>
                    <a:pt x="4319002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4319002" y="4645158"/>
                  </a:lnTo>
                  <a:lnTo>
                    <a:pt x="4319002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2059" y="1"/>
              <a:ext cx="4320535" cy="464514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77367" y="627777"/>
            <a:ext cx="3183890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nye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testamentet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gumuz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nylig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revidert.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Nå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oversettes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gamle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testamentet.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77367" y="1984562"/>
            <a:ext cx="3274060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Bibelfortellinger</a:t>
            </a:r>
            <a:r>
              <a:rPr dirty="0" sz="20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bibelvers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oversettes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også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andre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minoritetsspråk.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440838" y="4484286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5305" y="1"/>
            <a:ext cx="5765280" cy="464514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77367" y="621706"/>
            <a:ext cx="194119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lese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Bibelen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morsmålet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kan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bety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mye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både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forståelse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verdighet.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415353" y="4488391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057" y="0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3557" y="213369"/>
            <a:ext cx="612636" cy="6111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89230" marR="5080" indent="-177165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Finn</a:t>
            </a:r>
            <a:r>
              <a:rPr dirty="0" sz="2800" spc="195">
                <a:latin typeface="Times New Roman"/>
                <a:cs typeface="Times New Roman"/>
              </a:rPr>
              <a:t> </a:t>
            </a:r>
            <a:r>
              <a:rPr dirty="0" sz="2800" spc="-25"/>
              <a:t>historier,</a:t>
            </a:r>
            <a:r>
              <a:rPr dirty="0" sz="2800" spc="215">
                <a:latin typeface="Times New Roman"/>
                <a:cs typeface="Times New Roman"/>
              </a:rPr>
              <a:t> </a:t>
            </a:r>
            <a:r>
              <a:rPr dirty="0" sz="2800"/>
              <a:t>blogg</a:t>
            </a:r>
            <a:r>
              <a:rPr dirty="0" sz="2800" spc="215">
                <a:latin typeface="Times New Roman"/>
                <a:cs typeface="Times New Roman"/>
              </a:rPr>
              <a:t> </a:t>
            </a:r>
            <a:r>
              <a:rPr dirty="0" sz="2800"/>
              <a:t>og</a:t>
            </a:r>
            <a:r>
              <a:rPr dirty="0" sz="2800" spc="195">
                <a:latin typeface="Times New Roman"/>
                <a:cs typeface="Times New Roman"/>
              </a:rPr>
              <a:t> </a:t>
            </a:r>
            <a:r>
              <a:rPr dirty="0" sz="2800"/>
              <a:t>mer</a:t>
            </a:r>
            <a:r>
              <a:rPr dirty="0" sz="2800" spc="180">
                <a:latin typeface="Times New Roman"/>
                <a:cs typeface="Times New Roman"/>
              </a:rPr>
              <a:t> </a:t>
            </a:r>
            <a:r>
              <a:rPr dirty="0" sz="2800" spc="-10"/>
              <a:t>informasjon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/>
              <a:t>om</a:t>
            </a:r>
            <a:r>
              <a:rPr dirty="0" sz="2800" spc="150">
                <a:latin typeface="Times New Roman"/>
                <a:cs typeface="Times New Roman"/>
              </a:rPr>
              <a:t> </a:t>
            </a:r>
            <a:r>
              <a:rPr dirty="0" sz="2800"/>
              <a:t>menighetens</a:t>
            </a:r>
            <a:r>
              <a:rPr dirty="0" sz="2800" spc="170">
                <a:latin typeface="Times New Roman"/>
                <a:cs typeface="Times New Roman"/>
              </a:rPr>
              <a:t> </a:t>
            </a:r>
            <a:r>
              <a:rPr dirty="0" sz="2800"/>
              <a:t>misjonsprosjekt</a:t>
            </a:r>
            <a:r>
              <a:rPr dirty="0" sz="2800" spc="185">
                <a:latin typeface="Times New Roman"/>
                <a:cs typeface="Times New Roman"/>
              </a:rPr>
              <a:t> </a:t>
            </a:r>
            <a:r>
              <a:rPr dirty="0" sz="2800" spc="-20"/>
              <a:t>her: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0">
                <a:latin typeface="Verdana"/>
                <a:cs typeface="Verdana"/>
              </a:rPr>
              <a:t>nms.no/finndinmenighet</a:t>
            </a:r>
            <a:endParaRPr sz="4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057" y="0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8417" y="3631688"/>
            <a:ext cx="611125" cy="61112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346707" y="3634738"/>
            <a:ext cx="3168650" cy="658495"/>
            <a:chOff x="3346707" y="3634738"/>
            <a:chExt cx="3168650" cy="65849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6707" y="3634738"/>
              <a:ext cx="1048503" cy="65835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9593" y="3634738"/>
              <a:ext cx="2095480" cy="65835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67376" y="1038113"/>
            <a:ext cx="291465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/>
              <a:t>NMS</a:t>
            </a:r>
            <a:r>
              <a:rPr dirty="0" sz="2600" spc="229">
                <a:latin typeface="Times New Roman"/>
                <a:cs typeface="Times New Roman"/>
              </a:rPr>
              <a:t> </a:t>
            </a:r>
            <a:r>
              <a:rPr dirty="0" sz="2600"/>
              <a:t>sin</a:t>
            </a:r>
            <a:r>
              <a:rPr dirty="0" sz="2600" spc="220">
                <a:latin typeface="Times New Roman"/>
                <a:cs typeface="Times New Roman"/>
              </a:rPr>
              <a:t> </a:t>
            </a:r>
            <a:r>
              <a:rPr dirty="0" sz="2600"/>
              <a:t>visjon</a:t>
            </a:r>
            <a:r>
              <a:rPr dirty="0" sz="2600" spc="220">
                <a:latin typeface="Times New Roman"/>
                <a:cs typeface="Times New Roman"/>
              </a:rPr>
              <a:t> </a:t>
            </a:r>
            <a:r>
              <a:rPr dirty="0" sz="2600" spc="-25"/>
              <a:t>er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EN</a:t>
            </a:r>
            <a:r>
              <a:rPr dirty="0" spc="165" b="0">
                <a:latin typeface="Times New Roman"/>
                <a:cs typeface="Times New Roman"/>
              </a:rPr>
              <a:t> </a:t>
            </a:r>
            <a:r>
              <a:rPr dirty="0"/>
              <a:t>LEVENDE</a:t>
            </a:r>
            <a:r>
              <a:rPr dirty="0" spc="215" b="0">
                <a:latin typeface="Times New Roman"/>
                <a:cs typeface="Times New Roman"/>
              </a:rPr>
              <a:t> </a:t>
            </a:r>
            <a:r>
              <a:rPr dirty="0"/>
              <a:t>KIRKE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OVER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HELE</a:t>
            </a:r>
            <a:r>
              <a:rPr dirty="0" spc="190" b="0">
                <a:latin typeface="Times New Roman"/>
                <a:cs typeface="Times New Roman"/>
              </a:rPr>
              <a:t> </a:t>
            </a:r>
            <a:r>
              <a:rPr dirty="0" spc="-10"/>
              <a:t>JORDEN</a:t>
            </a:r>
          </a:p>
          <a:p>
            <a:pPr algn="ctr">
              <a:lnSpc>
                <a:spcPct val="100000"/>
              </a:lnSpc>
              <a:spcBef>
                <a:spcPts val="3354"/>
              </a:spcBef>
            </a:pPr>
            <a:r>
              <a:rPr dirty="0" sz="2600" b="0">
                <a:latin typeface="Verdana"/>
                <a:cs typeface="Verdana"/>
              </a:rPr>
              <a:t>TAKK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for</a:t>
            </a:r>
            <a:r>
              <a:rPr dirty="0" sz="2600" spc="204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at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du</a:t>
            </a:r>
            <a:r>
              <a:rPr dirty="0" sz="2600" spc="22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er</a:t>
            </a:r>
            <a:r>
              <a:rPr dirty="0" sz="2600" spc="22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med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og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bidrar</a:t>
            </a:r>
            <a:r>
              <a:rPr dirty="0" sz="2600" spc="22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til</a:t>
            </a:r>
            <a:r>
              <a:rPr dirty="0" sz="2600" spc="195" b="0">
                <a:latin typeface="Times New Roman"/>
                <a:cs typeface="Times New Roman"/>
              </a:rPr>
              <a:t> </a:t>
            </a:r>
            <a:r>
              <a:rPr dirty="0" sz="2600" spc="-20" b="0">
                <a:latin typeface="Verdana"/>
                <a:cs typeface="Verdana"/>
              </a:rPr>
              <a:t>det!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5246" y="1316764"/>
            <a:ext cx="2736850" cy="12439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065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latin typeface="Verdana"/>
                <a:cs typeface="Verdana"/>
              </a:rPr>
              <a:t>SAMMEN</a:t>
            </a:r>
            <a:endParaRPr sz="4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4000" spc="-10" b="1" i="1">
                <a:latin typeface="Verdana"/>
                <a:cs typeface="Verdana"/>
              </a:rPr>
              <a:t>forandrer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67411" y="2535758"/>
            <a:ext cx="339471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4000" spc="3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VERDEN!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2059" y="1"/>
            <a:ext cx="4320535" cy="464514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457009" y="4488392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3" y="1538"/>
            <a:ext cx="8641080" cy="4643755"/>
            <a:chOff x="1523" y="1538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1538"/>
              <a:ext cx="8641071" cy="464361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781550" y="3027416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131065" y="0"/>
                  </a:moveTo>
                  <a:lnTo>
                    <a:pt x="80041" y="10300"/>
                  </a:lnTo>
                  <a:lnTo>
                    <a:pt x="38381" y="38389"/>
                  </a:lnTo>
                  <a:lnTo>
                    <a:pt x="10297" y="80050"/>
                  </a:lnTo>
                  <a:lnTo>
                    <a:pt x="0" y="131065"/>
                  </a:lnTo>
                  <a:lnTo>
                    <a:pt x="10297" y="182090"/>
                  </a:lnTo>
                  <a:lnTo>
                    <a:pt x="38381" y="223750"/>
                  </a:lnTo>
                  <a:lnTo>
                    <a:pt x="80041" y="251834"/>
                  </a:lnTo>
                  <a:lnTo>
                    <a:pt x="131065" y="262131"/>
                  </a:lnTo>
                  <a:lnTo>
                    <a:pt x="182081" y="251834"/>
                  </a:lnTo>
                  <a:lnTo>
                    <a:pt x="223742" y="223750"/>
                  </a:lnTo>
                  <a:lnTo>
                    <a:pt x="251831" y="182090"/>
                  </a:lnTo>
                  <a:lnTo>
                    <a:pt x="262131" y="131065"/>
                  </a:lnTo>
                  <a:lnTo>
                    <a:pt x="251831" y="80050"/>
                  </a:lnTo>
                  <a:lnTo>
                    <a:pt x="223742" y="38389"/>
                  </a:lnTo>
                  <a:lnTo>
                    <a:pt x="182081" y="10300"/>
                  </a:lnTo>
                  <a:lnTo>
                    <a:pt x="131065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781550" y="3027416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0" y="131065"/>
                  </a:moveTo>
                  <a:lnTo>
                    <a:pt x="10297" y="80050"/>
                  </a:lnTo>
                  <a:lnTo>
                    <a:pt x="38381" y="38389"/>
                  </a:lnTo>
                  <a:lnTo>
                    <a:pt x="80041" y="10300"/>
                  </a:lnTo>
                  <a:lnTo>
                    <a:pt x="131065" y="0"/>
                  </a:lnTo>
                  <a:lnTo>
                    <a:pt x="182081" y="10300"/>
                  </a:lnTo>
                  <a:lnTo>
                    <a:pt x="223742" y="38389"/>
                  </a:lnTo>
                  <a:lnTo>
                    <a:pt x="251831" y="80050"/>
                  </a:lnTo>
                  <a:lnTo>
                    <a:pt x="262131" y="131065"/>
                  </a:lnTo>
                  <a:lnTo>
                    <a:pt x="251831" y="182090"/>
                  </a:lnTo>
                  <a:lnTo>
                    <a:pt x="223742" y="223750"/>
                  </a:lnTo>
                  <a:lnTo>
                    <a:pt x="182081" y="251834"/>
                  </a:lnTo>
                  <a:lnTo>
                    <a:pt x="131065" y="262131"/>
                  </a:lnTo>
                  <a:lnTo>
                    <a:pt x="80041" y="251834"/>
                  </a:lnTo>
                  <a:lnTo>
                    <a:pt x="38381" y="223750"/>
                  </a:lnTo>
                  <a:lnTo>
                    <a:pt x="10297" y="182090"/>
                  </a:lnTo>
                  <a:lnTo>
                    <a:pt x="0" y="13106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07015" y="2834360"/>
            <a:ext cx="24676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latin typeface="Verdana"/>
                <a:cs typeface="Verdana"/>
              </a:rPr>
              <a:t>ETIOPIA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3557" y="216413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057" y="0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7367" y="272800"/>
            <a:ext cx="30943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Verdana"/>
                <a:cs typeface="Verdana"/>
              </a:rPr>
              <a:t>DETTE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 b="1">
                <a:latin typeface="Verdana"/>
                <a:cs typeface="Verdana"/>
              </a:rPr>
              <a:t>ER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 b="1">
                <a:latin typeface="Verdana"/>
                <a:cs typeface="Verdana"/>
              </a:rPr>
              <a:t>VI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b="1">
                <a:latin typeface="Verdana"/>
                <a:cs typeface="Verdana"/>
              </a:rPr>
              <a:t>MED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 spc="-25" b="1">
                <a:latin typeface="Verdana"/>
                <a:cs typeface="Verdana"/>
              </a:rPr>
              <a:t>PÅ: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157367" y="719326"/>
            <a:ext cx="4217035" cy="2873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Fokus</a:t>
            </a:r>
            <a:r>
              <a:rPr dirty="0" sz="2000" spc="-3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på</a:t>
            </a:r>
            <a:r>
              <a:rPr dirty="0" sz="2000" spc="-4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kvinner</a:t>
            </a:r>
            <a:r>
              <a:rPr dirty="0" sz="2000" spc="-3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og</a:t>
            </a:r>
            <a:r>
              <a:rPr dirty="0" sz="2000" spc="-2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unge</a:t>
            </a:r>
            <a:r>
              <a:rPr dirty="0" sz="2000" spc="-2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i</a:t>
            </a:r>
            <a:r>
              <a:rPr dirty="0" sz="2000" spc="-3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spc="-10" b="0">
                <a:solidFill>
                  <a:srgbClr val="FFFFFF"/>
                </a:solidFill>
                <a:latin typeface="Montserrat Light"/>
                <a:cs typeface="Montserrat Light"/>
              </a:rPr>
              <a:t>kirke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og</a:t>
            </a:r>
            <a:r>
              <a:rPr dirty="0" sz="2000" spc="-2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spc="-10" b="0">
                <a:solidFill>
                  <a:srgbClr val="FFFFFF"/>
                </a:solidFill>
                <a:latin typeface="Montserrat Light"/>
                <a:cs typeface="Montserrat Light"/>
              </a:rPr>
              <a:t>samfunn</a:t>
            </a:r>
            <a:endParaRPr sz="2000">
              <a:latin typeface="Montserrat Light"/>
              <a:cs typeface="Montserrat Light"/>
            </a:endParaRPr>
          </a:p>
          <a:p>
            <a:pPr marL="194945" marR="1603375" indent="-182880">
              <a:lnSpc>
                <a:spcPts val="2380"/>
              </a:lnSpc>
              <a:spcBef>
                <a:spcPts val="11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 spc="-10" b="0">
                <a:solidFill>
                  <a:srgbClr val="FFFFFF"/>
                </a:solidFill>
                <a:latin typeface="Montserrat Light"/>
                <a:cs typeface="Montserrat Light"/>
              </a:rPr>
              <a:t>Bibeloversettelse</a:t>
            </a:r>
            <a:r>
              <a:rPr dirty="0" sz="2000" spc="-4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spc="-25" b="0">
                <a:solidFill>
                  <a:srgbClr val="FFFFFF"/>
                </a:solidFill>
                <a:latin typeface="Montserrat Light"/>
                <a:cs typeface="Montserrat Light"/>
              </a:rPr>
              <a:t>til </a:t>
            </a:r>
            <a:r>
              <a:rPr dirty="0" sz="2000" spc="-10" b="0">
                <a:solidFill>
                  <a:srgbClr val="FFFFFF"/>
                </a:solidFill>
                <a:latin typeface="Montserrat Light"/>
                <a:cs typeface="Montserrat Light"/>
              </a:rPr>
              <a:t>minoritetsspråk</a:t>
            </a:r>
            <a:endParaRPr sz="2000">
              <a:latin typeface="Montserrat Light"/>
              <a:cs typeface="Montserrat Light"/>
            </a:endParaRPr>
          </a:p>
          <a:p>
            <a:pPr marL="194945" marR="379730" indent="-182880">
              <a:lnSpc>
                <a:spcPts val="2380"/>
              </a:lnSpc>
              <a:spcBef>
                <a:spcPts val="112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Støtte</a:t>
            </a:r>
            <a:r>
              <a:rPr dirty="0" sz="2000" spc="-6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og</a:t>
            </a:r>
            <a:r>
              <a:rPr dirty="0" sz="2000" spc="-3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løfte</a:t>
            </a:r>
            <a:r>
              <a:rPr dirty="0" sz="2000" spc="-4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spc="-10" b="0">
                <a:solidFill>
                  <a:srgbClr val="FFFFFF"/>
                </a:solidFill>
                <a:latin typeface="Montserrat Light"/>
                <a:cs typeface="Montserrat Light"/>
              </a:rPr>
              <a:t>marginaliserte folkegrupper</a:t>
            </a:r>
            <a:endParaRPr sz="2000">
              <a:latin typeface="Montserrat Light"/>
              <a:cs typeface="Montserrat Light"/>
            </a:endParaRPr>
          </a:p>
          <a:p>
            <a:pPr marL="194945" marR="649605" indent="-182880">
              <a:lnSpc>
                <a:spcPts val="2380"/>
              </a:lnSpc>
              <a:spcBef>
                <a:spcPts val="112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Klimasmart</a:t>
            </a:r>
            <a:r>
              <a:rPr dirty="0" sz="2000" spc="-5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og</a:t>
            </a:r>
            <a:r>
              <a:rPr dirty="0" sz="2000" spc="-3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spc="-10" b="0">
                <a:solidFill>
                  <a:srgbClr val="FFFFFF"/>
                </a:solidFill>
                <a:latin typeface="Montserrat Light"/>
                <a:cs typeface="Montserrat Light"/>
              </a:rPr>
              <a:t>bærekraftig landbruk</a:t>
            </a:r>
            <a:endParaRPr sz="2000">
              <a:latin typeface="Montserrat Light"/>
              <a:cs typeface="Montserrat Light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2845298" cy="46451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658172" y="4491439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57" y="0"/>
            <a:ext cx="8639810" cy="4645660"/>
            <a:chOff x="3057" y="0"/>
            <a:chExt cx="8639810" cy="4645660"/>
          </a:xfrm>
        </p:grpSpPr>
        <p:sp>
          <p:nvSpPr>
            <p:cNvPr id="3" name="object 3" descr=""/>
            <p:cNvSpPr/>
            <p:nvPr/>
          </p:nvSpPr>
          <p:spPr>
            <a:xfrm>
              <a:off x="3057" y="0"/>
              <a:ext cx="4319270" cy="4645660"/>
            </a:xfrm>
            <a:custGeom>
              <a:avLst/>
              <a:gdLst/>
              <a:ahLst/>
              <a:cxnLst/>
              <a:rect l="l" t="t" r="r" b="b"/>
              <a:pathLst>
                <a:path w="4319270" h="4645660">
                  <a:moveTo>
                    <a:pt x="4319002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4319002" y="4645158"/>
                  </a:lnTo>
                  <a:lnTo>
                    <a:pt x="4319002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2059" y="1"/>
              <a:ext cx="4320535" cy="464514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7367" y="272800"/>
            <a:ext cx="259080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FAKTA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OM</a:t>
            </a:r>
            <a:r>
              <a:rPr dirty="0" spc="70">
                <a:latin typeface="Times New Roman"/>
                <a:cs typeface="Times New Roman"/>
              </a:rPr>
              <a:t> </a:t>
            </a:r>
            <a:r>
              <a:rPr dirty="0" spc="-10"/>
              <a:t>ETIOPIA: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277367" y="578187"/>
            <a:ext cx="3796665" cy="331787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115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millioner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innbyggere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80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ulike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språk/folkegrupper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Stor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økonomisk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vekst,</a:t>
            </a:r>
            <a:endParaRPr sz="2000">
              <a:latin typeface="Verdana"/>
              <a:cs typeface="Verdana"/>
            </a:endParaRPr>
          </a:p>
          <a:p>
            <a:pPr marL="194945" marR="508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men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også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sosiale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problemer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politisk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uro</a:t>
            </a:r>
            <a:endParaRPr sz="2000">
              <a:latin typeface="Verdana"/>
              <a:cs typeface="Verdana"/>
            </a:endParaRPr>
          </a:p>
          <a:p>
            <a:pPr marL="194945" marR="47879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44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etiopisk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ortodokse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34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muslimer</a:t>
            </a:r>
            <a:endParaRPr sz="2000">
              <a:latin typeface="Verdana"/>
              <a:cs typeface="Verdana"/>
            </a:endParaRPr>
          </a:p>
          <a:p>
            <a:pPr marL="194945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19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protestanter</a:t>
            </a:r>
            <a:endParaRPr sz="2000">
              <a:latin typeface="Verdana"/>
              <a:cs typeface="Verdana"/>
            </a:endParaRPr>
          </a:p>
          <a:p>
            <a:pPr marL="194945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dirty="0" sz="2000" spc="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andre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religioner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695617" y="4494738"/>
            <a:ext cx="8705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BREEN/NMS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Etiopia</a:t>
            </a:r>
            <a:r>
              <a:rPr dirty="0" spc="135">
                <a:latin typeface="Times New Roman"/>
                <a:cs typeface="Times New Roman"/>
              </a:rPr>
              <a:t> </a:t>
            </a:r>
            <a:r>
              <a:rPr dirty="0" spc="-10"/>
              <a:t>kalles</a:t>
            </a:r>
          </a:p>
          <a:p>
            <a:pPr marL="12700" marR="238125">
              <a:lnSpc>
                <a:spcPct val="100000"/>
              </a:lnSpc>
              <a:spcBef>
                <a:spcPts val="5"/>
              </a:spcBef>
            </a:pPr>
            <a:r>
              <a:rPr dirty="0" spc="-10"/>
              <a:t>«kaffens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 spc="-10"/>
              <a:t>hjemland».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857358" y="1852137"/>
            <a:ext cx="1920239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Jordbruk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viktigste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næringsvei,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kaffe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største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eksportvare.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06589" y="4458346"/>
            <a:ext cx="1409065" cy="92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600">
                <a:solidFill>
                  <a:srgbClr val="BEBEBE"/>
                </a:solidFill>
                <a:latin typeface="Verdana"/>
                <a:cs typeface="Verdana"/>
              </a:rPr>
              <a:t>©</a:t>
            </a:r>
            <a:r>
              <a:rPr dirty="0" sz="600" spc="6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BEBEBE"/>
                </a:solidFill>
                <a:latin typeface="Verdana"/>
                <a:cs typeface="Verdana"/>
              </a:rPr>
              <a:t>ELSE</a:t>
            </a:r>
            <a:r>
              <a:rPr dirty="0" sz="600" spc="4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BEBEBE"/>
                </a:solidFill>
                <a:latin typeface="Verdana"/>
                <a:cs typeface="Verdana"/>
              </a:rPr>
              <a:t>STORAAS</a:t>
            </a:r>
            <a:r>
              <a:rPr dirty="0" sz="600" spc="85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BEBEBE"/>
                </a:solidFill>
                <a:latin typeface="Verdana"/>
                <a:cs typeface="Verdana"/>
              </a:rPr>
              <a:t>VATNE/NMS-</a:t>
            </a:r>
            <a:r>
              <a:rPr dirty="0" sz="600" spc="-20">
                <a:solidFill>
                  <a:srgbClr val="BEBEBE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1"/>
            <a:ext cx="5628126" cy="46451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272019" y="4494023"/>
            <a:ext cx="128143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2F2F2"/>
                </a:solidFill>
                <a:latin typeface="Verdana"/>
                <a:cs typeface="Verdana"/>
              </a:rPr>
              <a:t>©</a:t>
            </a:r>
            <a:r>
              <a:rPr dirty="0" sz="600" spc="6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2F2F2"/>
                </a:solidFill>
                <a:latin typeface="Verdana"/>
                <a:cs typeface="Verdana"/>
              </a:rPr>
              <a:t>OLE</a:t>
            </a:r>
            <a:r>
              <a:rPr dirty="0" sz="600" spc="5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2F2F2"/>
                </a:solidFill>
                <a:latin typeface="Verdana"/>
                <a:cs typeface="Verdana"/>
              </a:rPr>
              <a:t>HENRIK</a:t>
            </a:r>
            <a:r>
              <a:rPr dirty="0" sz="600" spc="4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2F2F2"/>
                </a:solidFill>
                <a:latin typeface="Verdana"/>
                <a:cs typeface="Verdana"/>
              </a:rPr>
              <a:t>KALVIKNES/NMS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5305" y="1534"/>
            <a:ext cx="5797284" cy="464513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486181" y="4474462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7114" y="622417"/>
            <a:ext cx="2176780" cy="1550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Gumuz,</a:t>
            </a:r>
            <a:r>
              <a:rPr dirty="0" spc="130">
                <a:latin typeface="Times New Roman"/>
                <a:cs typeface="Times New Roman"/>
              </a:rPr>
              <a:t> </a:t>
            </a:r>
            <a:r>
              <a:rPr dirty="0"/>
              <a:t>mao-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spc="-25"/>
              <a:t>og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 spc="-25"/>
              <a:t>komo-</a:t>
            </a:r>
            <a:r>
              <a:rPr dirty="0" spc="-10"/>
              <a:t>folkene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har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dirty="0" spc="200">
                <a:latin typeface="Times New Roman"/>
                <a:cs typeface="Times New Roman"/>
              </a:rPr>
              <a:t> </a:t>
            </a:r>
            <a:r>
              <a:rPr dirty="0" spc="-10"/>
              <a:t>århundrer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blitt</a:t>
            </a:r>
            <a:r>
              <a:rPr dirty="0" spc="150">
                <a:latin typeface="Times New Roman"/>
                <a:cs typeface="Times New Roman"/>
              </a:rPr>
              <a:t> </a:t>
            </a:r>
            <a:r>
              <a:rPr dirty="0" spc="-10"/>
              <a:t>diskriminert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og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 spc="-10"/>
              <a:t>fordrevet.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7103" y="630177"/>
            <a:ext cx="2339340" cy="3212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støtter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arbeidet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bygge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positiv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identitet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gjennom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Verdana"/>
                <a:cs typeface="Verdana"/>
              </a:rPr>
              <a:t>språk-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kultur-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ungdomsarbeid.</a:t>
            </a:r>
            <a:endParaRPr sz="2000">
              <a:latin typeface="Verdana"/>
              <a:cs typeface="Verdana"/>
            </a:endParaRPr>
          </a:p>
          <a:p>
            <a:pPr marL="12700" marR="38100">
              <a:lnSpc>
                <a:spcPct val="100000"/>
              </a:lnSpc>
              <a:spcBef>
                <a:spcPts val="108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Barn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unge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får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mulighet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lese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bruke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eget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morsmål.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5305" y="6097"/>
            <a:ext cx="5807940" cy="464361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457606" y="4474462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Ungdommer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får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/>
              <a:t>stipend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spc="-25"/>
              <a:t>til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 spc="-10"/>
              <a:t>utdanning.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857358" y="1668271"/>
            <a:ext cx="2059939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1275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Kamashi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bygget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eget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ungdomssenter.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1"/>
            <a:ext cx="5628126" cy="464514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366799" y="4486144"/>
            <a:ext cx="11931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KLAUS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CHR.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KÜSPERT/NMS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7411" y="629466"/>
            <a:ext cx="2416810" cy="94106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En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/>
              <a:t>ung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 spc="-10"/>
              <a:t>generasjon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får</a:t>
            </a:r>
            <a:r>
              <a:rPr dirty="0" spc="150">
                <a:latin typeface="Times New Roman"/>
                <a:cs typeface="Times New Roman"/>
              </a:rPr>
              <a:t> </a:t>
            </a:r>
            <a:r>
              <a:rPr dirty="0"/>
              <a:t>nye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 spc="-10"/>
              <a:t>impulser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og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 spc="-10"/>
              <a:t>muligheter.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927411" y="1681339"/>
            <a:ext cx="1855470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Slik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styrkes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selvbildet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posisjonen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marginaliserte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grupper.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5628126" cy="464292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207745" y="4484947"/>
            <a:ext cx="134429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MJØLSNESET/NMS-</a:t>
            </a:r>
            <a:r>
              <a:rPr dirty="0" sz="600" spc="-20">
                <a:solidFill>
                  <a:srgbClr val="FFFFFF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Unni Holm Olsen</dc:creator>
  <dc:title>PowerPoint-presentasjon</dc:title>
  <dcterms:created xsi:type="dcterms:W3CDTF">2024-05-10T10:48:12Z</dcterms:created>
  <dcterms:modified xsi:type="dcterms:W3CDTF">2024-05-10T10:48:12Z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2024-05-10T00:00:00Z</vt:filetime>
  </property>
  <property fmtid="{D5CDD505-2E9C-101B-9397-08002B2CF9AE}" pid="5" name="Producer">
    <vt:lpwstr>GPL Ghostscript 10.00.0</vt:lpwstr>
  </property>
</Properties>
</file>