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6" r:id="rId3"/>
    <p:sldId id="279" r:id="rId4"/>
    <p:sldId id="269" r:id="rId5"/>
    <p:sldId id="257" r:id="rId6"/>
    <p:sldId id="258" r:id="rId7"/>
    <p:sldId id="277" r:id="rId8"/>
    <p:sldId id="278" r:id="rId9"/>
    <p:sldId id="259" r:id="rId10"/>
    <p:sldId id="280" r:id="rId11"/>
    <p:sldId id="260" r:id="rId12"/>
    <p:sldId id="261" r:id="rId13"/>
    <p:sldId id="264" r:id="rId14"/>
    <p:sldId id="265" r:id="rId15"/>
    <p:sldId id="263" r:id="rId16"/>
    <p:sldId id="266" r:id="rId17"/>
    <p:sldId id="268" r:id="rId18"/>
    <p:sldId id="270" r:id="rId19"/>
    <p:sldId id="271" r:id="rId20"/>
    <p:sldId id="273" r:id="rId21"/>
    <p:sldId id="267" r:id="rId2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87C"/>
    <a:srgbClr val="96D4E4"/>
    <a:srgbClr val="B2B2B2"/>
    <a:srgbClr val="585857"/>
    <a:srgbClr val="00B3E1"/>
    <a:srgbClr val="22AA5F"/>
    <a:srgbClr val="FFE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6" y="7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39F4-6B30-456A-9004-8310DA59F134}" type="datetimeFigureOut">
              <a:rPr lang="nb-NO" smtClean="0"/>
              <a:t>17.10.2018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F9C4-2BF0-466D-96F0-9CF899998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4590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39F4-6B30-456A-9004-8310DA59F134}" type="datetimeFigureOut">
              <a:rPr lang="nb-NO" smtClean="0"/>
              <a:t>17.10.2018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F9C4-2BF0-466D-96F0-9CF899998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791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39F4-6B30-456A-9004-8310DA59F134}" type="datetimeFigureOut">
              <a:rPr lang="nb-NO" smtClean="0"/>
              <a:t>17.10.2018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F9C4-2BF0-466D-96F0-9CF899998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9355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39F4-6B30-456A-9004-8310DA59F134}" type="datetimeFigureOut">
              <a:rPr lang="nb-NO" smtClean="0"/>
              <a:t>17.10.2018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F9C4-2BF0-466D-96F0-9CF899998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3059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39F4-6B30-456A-9004-8310DA59F134}" type="datetimeFigureOut">
              <a:rPr lang="nb-NO" smtClean="0"/>
              <a:t>17.10.2018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F9C4-2BF0-466D-96F0-9CF899998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124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39F4-6B30-456A-9004-8310DA59F134}" type="datetimeFigureOut">
              <a:rPr lang="nb-NO" smtClean="0"/>
              <a:t>17.10.2018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F9C4-2BF0-466D-96F0-9CF899998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0187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39F4-6B30-456A-9004-8310DA59F134}" type="datetimeFigureOut">
              <a:rPr lang="nb-NO" smtClean="0"/>
              <a:t>17.10.2018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F9C4-2BF0-466D-96F0-9CF899998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9474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39F4-6B30-456A-9004-8310DA59F134}" type="datetimeFigureOut">
              <a:rPr lang="nb-NO" smtClean="0"/>
              <a:t>17.10.2018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F9C4-2BF0-466D-96F0-9CF899998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9050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39F4-6B30-456A-9004-8310DA59F134}" type="datetimeFigureOut">
              <a:rPr lang="nb-NO" smtClean="0"/>
              <a:t>17.10.2018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F9C4-2BF0-466D-96F0-9CF899998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5902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39F4-6B30-456A-9004-8310DA59F134}" type="datetimeFigureOut">
              <a:rPr lang="nb-NO" smtClean="0"/>
              <a:t>17.10.2018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F9C4-2BF0-466D-96F0-9CF899998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0825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39F4-6B30-456A-9004-8310DA59F134}" type="datetimeFigureOut">
              <a:rPr lang="nb-NO" smtClean="0"/>
              <a:t>17.10.2018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F9C4-2BF0-466D-96F0-9CF899998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4496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739F4-6B30-456A-9004-8310DA59F134}" type="datetimeFigureOut">
              <a:rPr lang="nb-NO" smtClean="0"/>
              <a:t>17.10.2018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2F9C4-2BF0-466D-96F0-9CF899998E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689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868" r="19892" b="15592"/>
          <a:stretch/>
        </p:blipFill>
        <p:spPr>
          <a:xfrm>
            <a:off x="0" y="0"/>
            <a:ext cx="12201525" cy="6858000"/>
          </a:xfrm>
          <a:prstGeom prst="rect">
            <a:avLst/>
          </a:prstGeom>
          <a:ln w="28575">
            <a:noFill/>
          </a:ln>
        </p:spPr>
      </p:pic>
      <p:sp>
        <p:nvSpPr>
          <p:cNvPr id="10" name="TekstSylinder 9"/>
          <p:cNvSpPr txBox="1"/>
          <p:nvPr/>
        </p:nvSpPr>
        <p:spPr>
          <a:xfrm>
            <a:off x="11054743" y="6673334"/>
            <a:ext cx="116620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Dag Rune Sameien</a:t>
            </a:r>
            <a:endParaRPr lang="nb-NO" sz="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" name="Gruppe 4"/>
          <p:cNvGrpSpPr/>
          <p:nvPr/>
        </p:nvGrpSpPr>
        <p:grpSpPr>
          <a:xfrm>
            <a:off x="0" y="0"/>
            <a:ext cx="4659320" cy="1187116"/>
            <a:chOff x="6953251" y="2202893"/>
            <a:chExt cx="4659320" cy="1187116"/>
          </a:xfrm>
        </p:grpSpPr>
        <p:sp>
          <p:nvSpPr>
            <p:cNvPr id="2" name="Rektangel 1"/>
            <p:cNvSpPr/>
            <p:nvPr/>
          </p:nvSpPr>
          <p:spPr>
            <a:xfrm>
              <a:off x="6953251" y="2202893"/>
              <a:ext cx="4659320" cy="1187116"/>
            </a:xfrm>
            <a:prstGeom prst="rect">
              <a:avLst/>
            </a:prstGeom>
            <a:solidFill>
              <a:srgbClr val="96D4E4">
                <a:alpha val="80000"/>
              </a:srgb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TekstSylinder 11"/>
            <p:cNvSpPr txBox="1"/>
            <p:nvPr/>
          </p:nvSpPr>
          <p:spPr>
            <a:xfrm>
              <a:off x="8199430" y="2262492"/>
              <a:ext cx="3413141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b-NO" sz="3200" b="1" dirty="0" smtClean="0">
                  <a:solidFill>
                    <a:srgbClr val="02587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Misjonsavtale Etiopia</a:t>
              </a:r>
              <a:endParaRPr lang="nb-NO" sz="3200" b="1" dirty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312" y="2326549"/>
              <a:ext cx="939803" cy="939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207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12324" r="139" b="13185"/>
          <a:stretch/>
        </p:blipFill>
        <p:spPr>
          <a:xfrm>
            <a:off x="-50799" y="0"/>
            <a:ext cx="12242800" cy="685800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4" y="169332"/>
            <a:ext cx="939803" cy="939803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389467" y="372533"/>
            <a:ext cx="5494867" cy="3914654"/>
          </a:xfrm>
          <a:prstGeom prst="rect">
            <a:avLst/>
          </a:prstGeom>
          <a:solidFill>
            <a:srgbClr val="96D4E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/>
          <p:cNvSpPr txBox="1"/>
          <p:nvPr/>
        </p:nvSpPr>
        <p:spPr>
          <a:xfrm>
            <a:off x="588429" y="639233"/>
            <a:ext cx="50969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Hvordan skulle hun nå forsørge seg selv, og </a:t>
            </a:r>
            <a:r>
              <a:rPr lang="nb-NO" sz="3600" b="1" dirty="0" smtClean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deres fem barn?</a:t>
            </a:r>
            <a:endParaRPr lang="nb-NO" sz="3600" b="1" dirty="0">
              <a:solidFill>
                <a:srgbClr val="02587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588429" y="2766092"/>
            <a:ext cx="5096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Hun nektet å godta salget.</a:t>
            </a:r>
            <a:endParaRPr lang="nb-NO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10668001" y="6604000"/>
            <a:ext cx="1619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Ole Henrik </a:t>
            </a:r>
            <a:r>
              <a:rPr lang="nb-NO" sz="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Kalviknes</a:t>
            </a:r>
            <a:endParaRPr lang="nb-NO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2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t="5890" r="268" b="21811"/>
          <a:stretch/>
        </p:blipFill>
        <p:spPr>
          <a:xfrm>
            <a:off x="-1" y="0"/>
            <a:ext cx="12310534" cy="68580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4" y="169332"/>
            <a:ext cx="939803" cy="939803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6451600" y="1270002"/>
            <a:ext cx="5494867" cy="3178174"/>
          </a:xfrm>
          <a:prstGeom prst="rect">
            <a:avLst/>
          </a:prstGeom>
          <a:solidFill>
            <a:srgbClr val="96D4E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/>
          <p:cNvSpPr txBox="1"/>
          <p:nvPr/>
        </p:nvSpPr>
        <p:spPr>
          <a:xfrm>
            <a:off x="6625166" y="1427928"/>
            <a:ext cx="51477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Hun fortsatte å arbeide på plantasjen som om salget ikke hadde hendt.</a:t>
            </a:r>
            <a:endParaRPr lang="nb-NO" sz="6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10668001" y="6604000"/>
            <a:ext cx="1619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Ole Henrik </a:t>
            </a:r>
            <a:r>
              <a:rPr lang="nb-NO" sz="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Kalviknes</a:t>
            </a:r>
            <a:endParaRPr lang="nb-NO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28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" b="16092"/>
          <a:stretch/>
        </p:blipFill>
        <p:spPr>
          <a:xfrm>
            <a:off x="0" y="0"/>
            <a:ext cx="12242800" cy="68580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4" y="169332"/>
            <a:ext cx="939803" cy="939803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389468" y="1109136"/>
            <a:ext cx="5289438" cy="3326506"/>
          </a:xfrm>
          <a:prstGeom prst="rect">
            <a:avLst/>
          </a:prstGeom>
          <a:solidFill>
            <a:srgbClr val="96D4E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/>
          <p:cNvSpPr txBox="1"/>
          <p:nvPr/>
        </p:nvSpPr>
        <p:spPr>
          <a:xfrm>
            <a:off x="685799" y="1341228"/>
            <a:ext cx="54102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Hun kunne selvsagt ikke fortsette slik lenge uten at </a:t>
            </a:r>
            <a:r>
              <a:rPr lang="nb-NO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kjøperen </a:t>
            </a:r>
            <a:r>
              <a:rPr lang="nb-NO" sz="3600" b="1" dirty="0" smtClean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meldte </a:t>
            </a:r>
            <a:r>
              <a:rPr lang="nb-NO" sz="3600" b="1" dirty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henne til politiet.</a:t>
            </a:r>
            <a:r>
              <a:rPr lang="nb-NO" sz="3600" dirty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10780265" y="6642555"/>
            <a:ext cx="15070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Dag Rune Sameien</a:t>
            </a:r>
            <a:endParaRPr lang="nb-NO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95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" r="-1" b="16207"/>
          <a:stretch/>
        </p:blipFill>
        <p:spPr>
          <a:xfrm>
            <a:off x="-33867" y="0"/>
            <a:ext cx="12225867" cy="68580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4" y="169332"/>
            <a:ext cx="939803" cy="939803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389467" y="1109135"/>
            <a:ext cx="5494867" cy="4841269"/>
          </a:xfrm>
          <a:prstGeom prst="rect">
            <a:avLst/>
          </a:prstGeom>
          <a:solidFill>
            <a:srgbClr val="96D4E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/>
          <p:cNvSpPr txBox="1"/>
          <p:nvPr/>
        </p:nvSpPr>
        <p:spPr>
          <a:xfrm>
            <a:off x="665161" y="1443841"/>
            <a:ext cx="49434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Daitu</a:t>
            </a:r>
            <a:r>
              <a:rPr lang="nb-NO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møtte opp i retten og fortalte hvordan hun hadde mistet plantasjen fordi mannen hadde solgt den </a:t>
            </a:r>
            <a:r>
              <a:rPr lang="nb-NO" sz="3600" b="1" dirty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uten </a:t>
            </a:r>
            <a:endParaRPr lang="nb-NO" sz="3600" b="1" dirty="0" smtClean="0">
              <a:solidFill>
                <a:srgbClr val="02587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b-NO" sz="3600" b="1" dirty="0" smtClean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hennes </a:t>
            </a:r>
            <a:r>
              <a:rPr lang="nb-NO" sz="3600" b="1" dirty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samtykke. 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10780265" y="6642555"/>
            <a:ext cx="15070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Dag Rune Sameien</a:t>
            </a:r>
            <a:endParaRPr lang="nb-NO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2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" b="15768"/>
          <a:stretch/>
        </p:blipFill>
        <p:spPr>
          <a:xfrm>
            <a:off x="-1" y="-1"/>
            <a:ext cx="12208933" cy="6874933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6451601" y="1628274"/>
            <a:ext cx="5194968" cy="3039980"/>
          </a:xfrm>
          <a:prstGeom prst="rect">
            <a:avLst/>
          </a:prstGeom>
          <a:solidFill>
            <a:srgbClr val="96D4E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/>
          <p:cNvSpPr txBox="1"/>
          <p:nvPr/>
        </p:nvSpPr>
        <p:spPr>
          <a:xfrm>
            <a:off x="6618301" y="1717103"/>
            <a:ext cx="47154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Ifølge </a:t>
            </a:r>
            <a:r>
              <a:rPr lang="nb-NO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etiopisk </a:t>
            </a:r>
            <a:r>
              <a:rPr lang="nb-NO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lov </a:t>
            </a:r>
            <a:endParaRPr lang="nb-NO" sz="3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b-NO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 </a:t>
            </a:r>
            <a:r>
              <a:rPr lang="nb-NO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ikke salg av land gyldig </a:t>
            </a:r>
            <a:r>
              <a:rPr lang="nb-NO" sz="3600" b="1" dirty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uten </a:t>
            </a:r>
            <a:endParaRPr lang="nb-NO" sz="3600" b="1" dirty="0" smtClean="0">
              <a:solidFill>
                <a:srgbClr val="02587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b-NO" sz="3600" b="1" dirty="0" smtClean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begge </a:t>
            </a:r>
            <a:r>
              <a:rPr lang="nb-NO" sz="3600" b="1" dirty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ektefellers samtykke. </a:t>
            </a:r>
            <a:endParaRPr lang="nb-NO" sz="9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4" y="169332"/>
            <a:ext cx="939803" cy="939803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10780265" y="6642555"/>
            <a:ext cx="15070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Dag Rune Sameien</a:t>
            </a:r>
            <a:endParaRPr lang="nb-NO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55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6" r="428" b="459"/>
          <a:stretch/>
        </p:blipFill>
        <p:spPr>
          <a:xfrm>
            <a:off x="-1" y="0"/>
            <a:ext cx="12201993" cy="68580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4" y="169332"/>
            <a:ext cx="939803" cy="939803"/>
          </a:xfrm>
          <a:prstGeom prst="rect">
            <a:avLst/>
          </a:prstGeom>
        </p:spPr>
      </p:pic>
      <p:grpSp>
        <p:nvGrpSpPr>
          <p:cNvPr id="7" name="Gruppe 6"/>
          <p:cNvGrpSpPr/>
          <p:nvPr/>
        </p:nvGrpSpPr>
        <p:grpSpPr>
          <a:xfrm>
            <a:off x="260869" y="295202"/>
            <a:ext cx="5650647" cy="2704672"/>
            <a:chOff x="254556" y="172781"/>
            <a:chExt cx="5494867" cy="3679692"/>
          </a:xfrm>
        </p:grpSpPr>
        <p:sp>
          <p:nvSpPr>
            <p:cNvPr id="4" name="Rektangel 3"/>
            <p:cNvSpPr/>
            <p:nvPr/>
          </p:nvSpPr>
          <p:spPr>
            <a:xfrm>
              <a:off x="254556" y="172781"/>
              <a:ext cx="5494867" cy="3679692"/>
            </a:xfrm>
            <a:prstGeom prst="rect">
              <a:avLst/>
            </a:prstGeom>
            <a:solidFill>
              <a:srgbClr val="96D4E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" name="TekstSylinder 4"/>
            <p:cNvSpPr txBox="1"/>
            <p:nvPr/>
          </p:nvSpPr>
          <p:spPr>
            <a:xfrm>
              <a:off x="622856" y="427577"/>
              <a:ext cx="475826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3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Hun hadde selv aldri ønsket å selge, </a:t>
              </a:r>
              <a:r>
                <a:rPr lang="nb-NO" sz="3600" b="1" dirty="0">
                  <a:solidFill>
                    <a:srgbClr val="02587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og ville nå kreve landet tilbake.</a:t>
              </a:r>
            </a:p>
          </p:txBody>
        </p:sp>
      </p:grpSp>
      <p:sp>
        <p:nvSpPr>
          <p:cNvPr id="6" name="TekstSylinder 5"/>
          <p:cNvSpPr txBox="1"/>
          <p:nvPr/>
        </p:nvSpPr>
        <p:spPr>
          <a:xfrm>
            <a:off x="10780265" y="6642555"/>
            <a:ext cx="15070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Dag Rune Sameien</a:t>
            </a:r>
            <a:endParaRPr lang="nb-NO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32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" t="-1" b="15676"/>
          <a:stretch/>
        </p:blipFill>
        <p:spPr>
          <a:xfrm>
            <a:off x="-50800" y="-1"/>
            <a:ext cx="12242800" cy="6891867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4" y="169332"/>
            <a:ext cx="939803" cy="939803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389467" y="1109135"/>
            <a:ext cx="5494867" cy="4841269"/>
          </a:xfrm>
          <a:prstGeom prst="rect">
            <a:avLst/>
          </a:prstGeom>
          <a:solidFill>
            <a:srgbClr val="96D4E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/>
          <p:cNvSpPr txBox="1"/>
          <p:nvPr/>
        </p:nvSpPr>
        <p:spPr>
          <a:xfrm>
            <a:off x="757767" y="1267611"/>
            <a:ext cx="47582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Selvhjelpsgruppen har </a:t>
            </a:r>
            <a:r>
              <a:rPr lang="nb-NO" sz="3600" b="1" dirty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gitt henne selvtillit og mot til å stå opp for seg </a:t>
            </a:r>
            <a:r>
              <a:rPr lang="nb-NO" sz="3600" b="1" dirty="0" smtClean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selv, </a:t>
            </a:r>
            <a:r>
              <a:rPr lang="nb-NO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 til og med kreve sine rettigheter som ektefelle.</a:t>
            </a:r>
            <a:endParaRPr lang="nb-NO" sz="6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10780265" y="6642555"/>
            <a:ext cx="15070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Dag Rune Sameien</a:t>
            </a:r>
            <a:endParaRPr lang="nb-NO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70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" t="-1" b="15676"/>
          <a:stretch/>
        </p:blipFill>
        <p:spPr>
          <a:xfrm>
            <a:off x="-50800" y="-1"/>
            <a:ext cx="12242800" cy="6891867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4" y="169332"/>
            <a:ext cx="939803" cy="939803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-50800" y="-7097"/>
            <a:ext cx="6553200" cy="646330"/>
          </a:xfrm>
          <a:prstGeom prst="rect">
            <a:avLst/>
          </a:prstGeom>
          <a:solidFill>
            <a:srgbClr val="96D4E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/>
          <p:cNvSpPr txBox="1"/>
          <p:nvPr/>
        </p:nvSpPr>
        <p:spPr>
          <a:xfrm>
            <a:off x="-171451" y="-7098"/>
            <a:ext cx="6794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Daitu</a:t>
            </a:r>
            <a:r>
              <a:rPr lang="nb-NO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er kvinnen midten</a:t>
            </a:r>
            <a:endParaRPr lang="nb-NO" sz="6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10780265" y="6642555"/>
            <a:ext cx="15070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Dag Rune Sameien</a:t>
            </a:r>
            <a:endParaRPr lang="nb-NO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4" y="169332"/>
            <a:ext cx="939803" cy="939803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6451600" y="1270001"/>
            <a:ext cx="5494867" cy="2997199"/>
          </a:xfrm>
          <a:prstGeom prst="rect">
            <a:avLst/>
          </a:prstGeom>
          <a:solidFill>
            <a:srgbClr val="96D4E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/>
          <p:cNvSpPr txBox="1"/>
          <p:nvPr/>
        </p:nvSpPr>
        <p:spPr>
          <a:xfrm>
            <a:off x="6538382" y="1614438"/>
            <a:ext cx="53213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0" i="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 læring er ikke nok, </a:t>
            </a:r>
            <a:r>
              <a:rPr lang="nb-NO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b-NO" sz="3600" b="0" i="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 må også ha </a:t>
            </a:r>
            <a:r>
              <a:rPr lang="nb-NO" sz="3600" b="1" i="0" dirty="0" smtClean="0">
                <a:solidFill>
                  <a:srgbClr val="02587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mot og selvtillit til å handle. 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10780265" y="6642555"/>
            <a:ext cx="15070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Dag Rune Sameien</a:t>
            </a:r>
            <a:endParaRPr lang="nb-NO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55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" t="11027" r="-277" b="4646"/>
          <a:stretch/>
        </p:blipFill>
        <p:spPr>
          <a:xfrm>
            <a:off x="-1" y="-1"/>
            <a:ext cx="12208934" cy="6863645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4" y="169332"/>
            <a:ext cx="939803" cy="939803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258233" y="3776134"/>
            <a:ext cx="11743266" cy="2775404"/>
          </a:xfrm>
          <a:prstGeom prst="rect">
            <a:avLst/>
          </a:prstGeom>
          <a:solidFill>
            <a:srgbClr val="96D4E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/>
          <p:cNvSpPr txBox="1"/>
          <p:nvPr/>
        </p:nvSpPr>
        <p:spPr>
          <a:xfrm>
            <a:off x="462490" y="4009674"/>
            <a:ext cx="11334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0" i="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Fellesskapet i selvhjelpsgruppene, </a:t>
            </a:r>
            <a:r>
              <a:rPr lang="nb-NO" sz="3600" b="1" i="0" dirty="0" smtClean="0">
                <a:solidFill>
                  <a:srgbClr val="02587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både det sosiale og åndelige, bidrar nettopp til dette, </a:t>
            </a:r>
            <a:r>
              <a:rPr lang="nb-NO" sz="3600" b="0" i="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 er derfor avgjørende for at forandring kan finne sted.</a:t>
            </a:r>
            <a:endParaRPr lang="nb-NO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10780265" y="6642555"/>
            <a:ext cx="15070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Dag Rune Sameien</a:t>
            </a:r>
            <a:endParaRPr lang="nb-NO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46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" b="15718"/>
          <a:stretch/>
        </p:blipFill>
        <p:spPr>
          <a:xfrm>
            <a:off x="-1" y="0"/>
            <a:ext cx="12216985" cy="6885482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607803" y="842029"/>
            <a:ext cx="7001376" cy="5201424"/>
          </a:xfrm>
          <a:prstGeom prst="rect">
            <a:avLst/>
          </a:prstGeom>
          <a:solidFill>
            <a:srgbClr val="96D4E4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3600" b="1" dirty="0" smtClean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Arbeidet består i:</a:t>
            </a:r>
          </a:p>
          <a:p>
            <a:pPr algn="ctr"/>
            <a:endParaRPr lang="nb-NO" sz="2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Bekjempelse av skadelige tradisjoner</a:t>
            </a:r>
          </a:p>
          <a:p>
            <a:pPr algn="ctr"/>
            <a:endParaRPr lang="nb-NO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Arbeidet blant sårbare folkegrupper</a:t>
            </a:r>
          </a:p>
          <a:p>
            <a:pPr algn="ctr"/>
            <a:endParaRPr lang="nb-NO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Landbruk, matsikkerhet og miljø</a:t>
            </a:r>
          </a:p>
          <a:p>
            <a:pPr algn="ctr"/>
            <a:endParaRPr lang="nb-NO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Å gjøre Jesus kjent</a:t>
            </a:r>
          </a:p>
          <a:p>
            <a:pPr algn="ctr"/>
            <a:endParaRPr lang="nb-NO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Kvinners situasjon </a:t>
            </a:r>
          </a:p>
          <a:p>
            <a:pPr algn="ctr"/>
            <a:endParaRPr lang="nb-NO" sz="1600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4" y="169332"/>
            <a:ext cx="939803" cy="939803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0780265" y="6642555"/>
            <a:ext cx="15070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Dag Rune Sameien</a:t>
            </a:r>
            <a:endParaRPr lang="nb-NO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85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2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7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6" b="16207"/>
          <a:stretch/>
        </p:blipFill>
        <p:spPr>
          <a:xfrm>
            <a:off x="0" y="0"/>
            <a:ext cx="12242800" cy="68580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4" y="169332"/>
            <a:ext cx="939803" cy="939803"/>
          </a:xfrm>
          <a:prstGeom prst="rect">
            <a:avLst/>
          </a:prstGeom>
        </p:spPr>
      </p:pic>
      <p:grpSp>
        <p:nvGrpSpPr>
          <p:cNvPr id="6" name="Gruppe 5"/>
          <p:cNvGrpSpPr/>
          <p:nvPr/>
        </p:nvGrpSpPr>
        <p:grpSpPr>
          <a:xfrm>
            <a:off x="258233" y="4097867"/>
            <a:ext cx="11726333" cy="2489200"/>
            <a:chOff x="220133" y="3640667"/>
            <a:chExt cx="11726333" cy="2489200"/>
          </a:xfrm>
        </p:grpSpPr>
        <p:sp>
          <p:nvSpPr>
            <p:cNvPr id="5" name="Rektangel 4"/>
            <p:cNvSpPr/>
            <p:nvPr/>
          </p:nvSpPr>
          <p:spPr>
            <a:xfrm>
              <a:off x="220133" y="3640667"/>
              <a:ext cx="11726333" cy="2489200"/>
            </a:xfrm>
            <a:prstGeom prst="rect">
              <a:avLst/>
            </a:prstGeom>
            <a:solidFill>
              <a:srgbClr val="96D4E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" name="TekstSylinder 3"/>
            <p:cNvSpPr txBox="1"/>
            <p:nvPr/>
          </p:nvSpPr>
          <p:spPr>
            <a:xfrm>
              <a:off x="494240" y="4008104"/>
              <a:ext cx="111781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3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Historien viser at gruppen bidrar til å </a:t>
              </a:r>
              <a:r>
                <a:rPr lang="nb-NO" sz="3600" b="1" dirty="0" smtClean="0">
                  <a:solidFill>
                    <a:srgbClr val="02587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myndig-gjør </a:t>
              </a:r>
              <a:r>
                <a:rPr lang="nb-NO" sz="3600" b="1" dirty="0">
                  <a:solidFill>
                    <a:srgbClr val="02587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kvinner til å kreve sine rettigheter </a:t>
              </a:r>
              <a:r>
                <a:rPr lang="nb-NO" sz="3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slik </a:t>
              </a:r>
              <a:endParaRPr lang="nb-NO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nb-NO" sz="3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at </a:t>
              </a:r>
              <a:r>
                <a:rPr lang="nb-NO" sz="3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 kan få bedre </a:t>
              </a:r>
              <a:r>
                <a:rPr lang="nb-NO" sz="3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liv </a:t>
              </a:r>
              <a:r>
                <a:rPr lang="nb-NO" sz="3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og styrke sine familier</a:t>
              </a:r>
            </a:p>
          </p:txBody>
        </p:sp>
      </p:grpSp>
      <p:sp>
        <p:nvSpPr>
          <p:cNvPr id="7" name="TekstSylinder 6"/>
          <p:cNvSpPr txBox="1"/>
          <p:nvPr/>
        </p:nvSpPr>
        <p:spPr>
          <a:xfrm>
            <a:off x="10780265" y="6642555"/>
            <a:ext cx="15070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Dag Rune Sameien</a:t>
            </a:r>
            <a:endParaRPr lang="nb-NO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7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" t="16071" r="823" b="481"/>
          <a:stretch/>
        </p:blipFill>
        <p:spPr>
          <a:xfrm>
            <a:off x="-1" y="0"/>
            <a:ext cx="12208933" cy="685800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4" y="169332"/>
            <a:ext cx="939803" cy="939803"/>
          </a:xfrm>
          <a:prstGeom prst="rect">
            <a:avLst/>
          </a:prstGeom>
        </p:spPr>
      </p:pic>
      <p:grpSp>
        <p:nvGrpSpPr>
          <p:cNvPr id="7" name="Gruppe 6"/>
          <p:cNvGrpSpPr/>
          <p:nvPr/>
        </p:nvGrpSpPr>
        <p:grpSpPr>
          <a:xfrm>
            <a:off x="1490133" y="1253067"/>
            <a:ext cx="4351866" cy="4351866"/>
            <a:chOff x="1591733" y="2269067"/>
            <a:chExt cx="4351866" cy="4351866"/>
          </a:xfrm>
        </p:grpSpPr>
        <p:sp>
          <p:nvSpPr>
            <p:cNvPr id="6" name="Ellipse 5"/>
            <p:cNvSpPr/>
            <p:nvPr/>
          </p:nvSpPr>
          <p:spPr>
            <a:xfrm>
              <a:off x="1591733" y="2269067"/>
              <a:ext cx="4351866" cy="4351866"/>
            </a:xfrm>
            <a:prstGeom prst="ellipse">
              <a:avLst/>
            </a:prstGeom>
            <a:solidFill>
              <a:srgbClr val="02587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" name="Rektangel 1"/>
            <p:cNvSpPr/>
            <p:nvPr/>
          </p:nvSpPr>
          <p:spPr>
            <a:xfrm>
              <a:off x="2133214" y="3383171"/>
              <a:ext cx="3268904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b-NO" sz="4400" b="1" dirty="0" smtClean="0">
                  <a:solidFill>
                    <a:srgbClr val="00B3E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Sammen </a:t>
              </a:r>
            </a:p>
            <a:p>
              <a:pPr algn="ctr"/>
              <a:r>
                <a:rPr lang="nb-NO" sz="4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forandrer </a:t>
              </a:r>
            </a:p>
            <a:p>
              <a:pPr algn="ctr"/>
              <a:r>
                <a:rPr lang="nb-NO" sz="4400" b="1" dirty="0" smtClean="0">
                  <a:solidFill>
                    <a:srgbClr val="96D4E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 verden</a:t>
              </a:r>
              <a:endParaRPr lang="nb-NO" sz="2400" b="1" dirty="0">
                <a:solidFill>
                  <a:srgbClr val="96D4E4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8" name="TekstSylinder 7"/>
          <p:cNvSpPr txBox="1"/>
          <p:nvPr/>
        </p:nvSpPr>
        <p:spPr>
          <a:xfrm>
            <a:off x="10780265" y="6642555"/>
            <a:ext cx="15070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Dag Rune Sameien</a:t>
            </a:r>
            <a:endParaRPr lang="nb-NO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3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" b="15718"/>
          <a:stretch/>
        </p:blipFill>
        <p:spPr>
          <a:xfrm>
            <a:off x="-1" y="0"/>
            <a:ext cx="12216985" cy="6885482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607803" y="842029"/>
            <a:ext cx="7001376" cy="5201424"/>
          </a:xfrm>
          <a:prstGeom prst="rect">
            <a:avLst/>
          </a:prstGeom>
          <a:solidFill>
            <a:srgbClr val="96D4E4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3600" b="1" dirty="0" smtClean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Arbeidet består i:</a:t>
            </a:r>
          </a:p>
          <a:p>
            <a:pPr algn="ctr"/>
            <a:endParaRPr lang="nb-NO" sz="2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Bekjempelse av skadelige tradisjoner</a:t>
            </a:r>
          </a:p>
          <a:p>
            <a:pPr algn="ctr"/>
            <a:endParaRPr lang="nb-NO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Arbeidet blant sårbare folkegrupper</a:t>
            </a:r>
          </a:p>
          <a:p>
            <a:pPr algn="ctr"/>
            <a:endParaRPr lang="nb-NO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Landbruk, matsikkerhet og miljø</a:t>
            </a:r>
          </a:p>
          <a:p>
            <a:pPr algn="ctr"/>
            <a:endParaRPr lang="nb-NO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Å gjøre Jesus kjent</a:t>
            </a:r>
          </a:p>
          <a:p>
            <a:pPr algn="ctr"/>
            <a:endParaRPr lang="nb-NO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Kvinners situasjon </a:t>
            </a:r>
          </a:p>
          <a:p>
            <a:pPr algn="ctr"/>
            <a:endParaRPr lang="nb-NO" sz="1600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4" y="169332"/>
            <a:ext cx="939803" cy="939803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0780265" y="6642555"/>
            <a:ext cx="15070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Dag Rune Sameien</a:t>
            </a:r>
            <a:endParaRPr lang="nb-NO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0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" b="11257"/>
          <a:stretch/>
        </p:blipFill>
        <p:spPr>
          <a:xfrm>
            <a:off x="-1" y="-1"/>
            <a:ext cx="12259734" cy="6863645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4" y="169332"/>
            <a:ext cx="939803" cy="939803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258233" y="3776134"/>
            <a:ext cx="11743266" cy="2775404"/>
          </a:xfrm>
          <a:prstGeom prst="rect">
            <a:avLst/>
          </a:prstGeom>
          <a:solidFill>
            <a:srgbClr val="96D4E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/>
          <p:cNvSpPr txBox="1"/>
          <p:nvPr/>
        </p:nvSpPr>
        <p:spPr>
          <a:xfrm>
            <a:off x="462490" y="4286673"/>
            <a:ext cx="11334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0" i="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Selvhjelpsgrupper for kvinner utgjør en viktig plattform for å lære mer om </a:t>
            </a:r>
            <a:r>
              <a:rPr lang="nb-NO" sz="3600" b="1" i="0" dirty="0" smtClean="0">
                <a:solidFill>
                  <a:srgbClr val="02587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egen posisjon i samfunnet, og sine rettigheter</a:t>
            </a:r>
            <a:r>
              <a:rPr lang="nb-NO" sz="3600" b="1" dirty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nb-NO" sz="3600" b="1" i="0" dirty="0" smtClean="0">
                <a:solidFill>
                  <a:srgbClr val="02587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b-NO" sz="9600" dirty="0">
              <a:solidFill>
                <a:srgbClr val="02587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10780265" y="6642555"/>
            <a:ext cx="15070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Dag Rune Sameien</a:t>
            </a:r>
            <a:endParaRPr lang="nb-NO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38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" b="16055"/>
          <a:stretch/>
        </p:blipFill>
        <p:spPr>
          <a:xfrm>
            <a:off x="0" y="-1"/>
            <a:ext cx="12216984" cy="68580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4" y="169332"/>
            <a:ext cx="939803" cy="939803"/>
          </a:xfrm>
          <a:prstGeom prst="rect">
            <a:avLst/>
          </a:prstGeom>
        </p:spPr>
      </p:pic>
      <p:sp>
        <p:nvSpPr>
          <p:cNvPr id="16" name="TekstSylinder 15"/>
          <p:cNvSpPr txBox="1"/>
          <p:nvPr/>
        </p:nvSpPr>
        <p:spPr>
          <a:xfrm>
            <a:off x="10780265" y="6642555"/>
            <a:ext cx="15070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Dag Rune Sameien</a:t>
            </a:r>
            <a:endParaRPr lang="nb-NO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1" name="Gruppe 10"/>
          <p:cNvGrpSpPr/>
          <p:nvPr/>
        </p:nvGrpSpPr>
        <p:grpSpPr>
          <a:xfrm>
            <a:off x="3919271" y="169846"/>
            <a:ext cx="4586990" cy="1153854"/>
            <a:chOff x="3743325" y="3317883"/>
            <a:chExt cx="4586990" cy="1153854"/>
          </a:xfrm>
        </p:grpSpPr>
        <p:sp>
          <p:nvSpPr>
            <p:cNvPr id="10" name="Rektangel 9"/>
            <p:cNvSpPr/>
            <p:nvPr/>
          </p:nvSpPr>
          <p:spPr>
            <a:xfrm>
              <a:off x="3743325" y="3317883"/>
              <a:ext cx="4586990" cy="1153854"/>
            </a:xfrm>
            <a:prstGeom prst="rect">
              <a:avLst/>
            </a:prstGeom>
            <a:solidFill>
              <a:srgbClr val="96D4E4">
                <a:alpha val="80000"/>
              </a:srgb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" name="TekstSylinder 4"/>
            <p:cNvSpPr txBox="1"/>
            <p:nvPr/>
          </p:nvSpPr>
          <p:spPr>
            <a:xfrm>
              <a:off x="3762852" y="3356201"/>
              <a:ext cx="454793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32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 kvinnes kraft til </a:t>
              </a:r>
            </a:p>
            <a:p>
              <a:pPr algn="ctr"/>
              <a:r>
                <a:rPr lang="nb-NO" sz="32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å kreve sin kaffe</a:t>
              </a:r>
              <a:endParaRPr lang="nb-NO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245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5" r="1367" b="18204"/>
          <a:stretch/>
        </p:blipFill>
        <p:spPr>
          <a:xfrm>
            <a:off x="-1" y="0"/>
            <a:ext cx="12225868" cy="68580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4" y="169332"/>
            <a:ext cx="939803" cy="939803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6451600" y="1270001"/>
            <a:ext cx="5494867" cy="3272019"/>
          </a:xfrm>
          <a:prstGeom prst="rect">
            <a:avLst/>
          </a:prstGeom>
          <a:solidFill>
            <a:srgbClr val="96D4E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/>
          <p:cNvSpPr txBox="1"/>
          <p:nvPr/>
        </p:nvSpPr>
        <p:spPr>
          <a:xfrm>
            <a:off x="6688666" y="1474849"/>
            <a:ext cx="50207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Helt uventet og </a:t>
            </a:r>
            <a:r>
              <a:rPr lang="nb-NO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uten </a:t>
            </a:r>
            <a:r>
              <a:rPr lang="nb-NO" sz="3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Daitu</a:t>
            </a:r>
            <a:r>
              <a:rPr lang="nb-NO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b-NO" sz="3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Nemaras</a:t>
            </a:r>
            <a:r>
              <a:rPr lang="nb-NO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samtykke </a:t>
            </a:r>
            <a:r>
              <a:rPr lang="nb-NO" sz="3600" b="1" dirty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solgte </a:t>
            </a:r>
            <a:r>
              <a:rPr lang="nb-NO" sz="3600" b="1" dirty="0" smtClean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ektemannen kaffeplantasjen. </a:t>
            </a:r>
            <a:endParaRPr lang="nb-NO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10668001" y="6604000"/>
            <a:ext cx="1619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Ole Henrik </a:t>
            </a:r>
            <a:r>
              <a:rPr lang="nb-NO" sz="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Kalviknes</a:t>
            </a:r>
            <a:endParaRPr lang="nb-NO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5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5" r="1367" b="18204"/>
          <a:stretch/>
        </p:blipFill>
        <p:spPr>
          <a:xfrm>
            <a:off x="-1" y="0"/>
            <a:ext cx="12225868" cy="68580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4" y="169332"/>
            <a:ext cx="939803" cy="939803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10668001" y="6604000"/>
            <a:ext cx="1619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Ole Henrik </a:t>
            </a:r>
            <a:r>
              <a:rPr lang="nb-NO" sz="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Kalviknes</a:t>
            </a:r>
            <a:endParaRPr lang="nb-NO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6451600" y="1270001"/>
            <a:ext cx="5494867" cy="3272019"/>
          </a:xfrm>
          <a:prstGeom prst="rect">
            <a:avLst/>
          </a:prstGeom>
          <a:solidFill>
            <a:srgbClr val="96D4E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/>
          <p:cNvSpPr txBox="1"/>
          <p:nvPr/>
        </p:nvSpPr>
        <p:spPr>
          <a:xfrm>
            <a:off x="6548966" y="2028847"/>
            <a:ext cx="55372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Plantasjen </a:t>
            </a:r>
            <a:r>
              <a:rPr lang="nb-NO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var </a:t>
            </a:r>
            <a:r>
              <a:rPr lang="nb-NO" sz="3600" b="1" dirty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 eneste </a:t>
            </a:r>
            <a:r>
              <a:rPr lang="nb-NO" sz="3600" b="1" dirty="0" smtClean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bærekraftige </a:t>
            </a:r>
            <a:r>
              <a:rPr lang="nb-NO" sz="3600" b="1" dirty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ressursen </a:t>
            </a:r>
            <a:r>
              <a:rPr lang="nb-NO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familien.</a:t>
            </a:r>
            <a:endParaRPr lang="nb-NO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93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5" r="1367" b="18204"/>
          <a:stretch/>
        </p:blipFill>
        <p:spPr>
          <a:xfrm>
            <a:off x="-1" y="0"/>
            <a:ext cx="12225868" cy="68580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4" y="169332"/>
            <a:ext cx="939803" cy="939803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10668001" y="6604000"/>
            <a:ext cx="1619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Ole Henrik </a:t>
            </a:r>
            <a:r>
              <a:rPr lang="nb-NO" sz="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Kalviknes</a:t>
            </a:r>
            <a:endParaRPr lang="nb-NO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6451600" y="1270001"/>
            <a:ext cx="5494867" cy="3272019"/>
          </a:xfrm>
          <a:prstGeom prst="rect">
            <a:avLst/>
          </a:prstGeom>
          <a:solidFill>
            <a:srgbClr val="96D4E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/>
          <p:cNvSpPr txBox="1"/>
          <p:nvPr/>
        </p:nvSpPr>
        <p:spPr>
          <a:xfrm>
            <a:off x="6682964" y="2305845"/>
            <a:ext cx="5032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Inntekten skulle han bruke på alkohol.</a:t>
            </a:r>
          </a:p>
        </p:txBody>
      </p:sp>
    </p:spTree>
    <p:extLst>
      <p:ext uri="{BB962C8B-B14F-4D97-AF65-F5344CB8AC3E}">
        <p14:creationId xmlns:p14="http://schemas.microsoft.com/office/powerpoint/2010/main" val="504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12324" r="139" b="13185"/>
          <a:stretch/>
        </p:blipFill>
        <p:spPr>
          <a:xfrm>
            <a:off x="-50799" y="0"/>
            <a:ext cx="12242800" cy="685800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4" y="169332"/>
            <a:ext cx="939803" cy="939803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389467" y="372533"/>
            <a:ext cx="5494867" cy="3914654"/>
          </a:xfrm>
          <a:prstGeom prst="rect">
            <a:avLst/>
          </a:prstGeom>
          <a:solidFill>
            <a:srgbClr val="96D4E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/>
          <p:cNvSpPr txBox="1"/>
          <p:nvPr/>
        </p:nvSpPr>
        <p:spPr>
          <a:xfrm>
            <a:off x="588429" y="639233"/>
            <a:ext cx="50969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Hvordan skulle hun nå forsørge seg selv, og </a:t>
            </a:r>
            <a:r>
              <a:rPr lang="nb-NO" sz="3600" b="1" dirty="0" smtClean="0">
                <a:solidFill>
                  <a:srgbClr val="0258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deres fem barn?</a:t>
            </a:r>
            <a:endParaRPr lang="nb-NO" sz="3600" b="1" dirty="0">
              <a:solidFill>
                <a:srgbClr val="02587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588429" y="2766092"/>
            <a:ext cx="5096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Hun nektet å godta salget.</a:t>
            </a:r>
            <a:endParaRPr lang="nb-NO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10668001" y="6604000"/>
            <a:ext cx="1619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Ole Henrik </a:t>
            </a:r>
            <a:r>
              <a:rPr lang="nb-NO" sz="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Kalviknes</a:t>
            </a:r>
            <a:endParaRPr lang="nb-NO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9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426</Words>
  <Application>Microsoft Office PowerPoint</Application>
  <PresentationFormat>Widescreen</PresentationFormat>
  <Paragraphs>71</Paragraphs>
  <Slides>21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Montserrat</vt:lpstr>
      <vt:lpstr>Verdana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Sven Fjelde</dc:creator>
  <cp:lastModifiedBy>Sven Fjelde</cp:lastModifiedBy>
  <cp:revision>64</cp:revision>
  <dcterms:created xsi:type="dcterms:W3CDTF">2018-06-15T07:08:28Z</dcterms:created>
  <dcterms:modified xsi:type="dcterms:W3CDTF">2018-10-17T08:26:16Z</dcterms:modified>
</cp:coreProperties>
</file>